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71" r:id="rId12"/>
    <p:sldId id="268" r:id="rId13"/>
    <p:sldId id="273" r:id="rId14"/>
    <p:sldId id="265" r:id="rId15"/>
    <p:sldId id="266" r:id="rId16"/>
    <p:sldId id="269" r:id="rId17"/>
    <p:sldId id="270" r:id="rId18"/>
    <p:sldId id="272" r:id="rId19"/>
    <p:sldId id="274" r:id="rId20"/>
    <p:sldId id="275" r:id="rId21"/>
    <p:sldId id="277" r:id="rId22"/>
    <p:sldId id="276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52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Master" Target="../slideMasters/slideMaster1.xml" 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Master" Target="../slideMasters/slideMaster1.xml" 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Master" Target="../slideMasters/slideMaster1.xml" 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Master" Target="../slideMasters/slideMaster1.xml" 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Master" Target="../slideMasters/slideMaster1.xml" 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Master" Target="../slideMasters/slideMaster1.xml" 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Master" Target="../slideMasters/slideMaster1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7B50E4-2343-4B20-80BE-1605C97DFB16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1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CE6CA204-B091-40ED-8158-331EE628B522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F09-9D88-4105-92F6-7298804EAA90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53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4F96-061D-4D71-97A2-2371A43FDE7C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61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FE133-02A7-439F-9131-2680F754099D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63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F7DD-C7D0-4333-B18D-CCAF5427F9DD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27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5979-091A-4302-A385-56FC1CE52E32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4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836D543-476D-434F-B209-1A114B2E3F04}" type="datetime1">
              <a:rPr lang="en-US" smtClean="0"/>
              <a:t>1/8/2026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67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DD0F20-7689-42E6-8664-6AA00B79F132}" type="datetime1">
              <a:rPr lang="en-US" smtClean="0"/>
              <a:t>1/8/2026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21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30F2F577-5BDA-4749-9F3F-0D340DC0D6A8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03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C9378AD-A6D7-4162-BB5C-47C49B2E145B}" type="datetime1">
              <a:rPr lang="en-US" smtClean="0"/>
              <a:t>1/8/2026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4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E44A-7CD8-4860-9BDC-2BE4C911F6D0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18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67B65D3-547A-48A8-9F1F-13ED0B55ACC6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56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76A7CFE7-E645-4439-AA6B-DA8CF856D63E}" type="datetime1">
              <a:rPr lang="en-US" smtClean="0"/>
              <a:t>1/8/2026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88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8B2C0DB-994F-48B0-91F4-5F06C3B86E32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8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D3F6A089-BE3E-4BB0-98EE-FDF712FF3613}" type="datetime1">
              <a:rPr lang="en-US" smtClean="0"/>
              <a:t>1/8/2026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AC101298-AE91-4071-9C72-5A98117ABE14}" type="datetime1">
              <a:rPr lang="en-US" smtClean="0"/>
              <a:t>1/8/2026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19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ABE4333-790C-44CD-B503-F52418ED809A}" type="datetime1">
              <a:rPr lang="en-US" smtClean="0"/>
              <a:t>1/8/2026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683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2397CCD-8E49-4379-8DCB-9F17CAEDFC10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03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46F6-C62B-441B-BAD2-D550454B4D53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12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83A68-D563-4FD5-B11F-54F8D5F1E37F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89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3148FABB-02FF-476F-AB37-BDD0E354E780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2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38EAEAF-D16E-446F-97F9-D23FB245CB45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41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5" y="1828800"/>
            <a:ext cx="6172200" cy="442569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28D3-736A-4038-886C-8BF662AA2745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65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8" y="2290890"/>
            <a:ext cx="4672584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DDEB-9B85-4E99-8A3D-ABE66C6280C3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48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65DCA-443F-4667-9ED1-418507CE45A8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60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b="0" dirty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603503"/>
            <a:ext cx="1082649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3200" b="1" dirty="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557D-4816-44D0-B6EE-6CAC6E30B54D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45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872E-5ED2-46B0-83A4-0C1AF0E0D91C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106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B1ECB8-9E10-D2F3-E361-7D268551E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18575-0C6E-47B4-936E-32183810D7BF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3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29FB5-1C86-423F-AEAA-2683840666C3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71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CB4E-88AF-46AC-B7C5-30308F179659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12744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15B6-CC2A-4462-A7E5-B3080DF8F97D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1907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8" y="5431536"/>
            <a:ext cx="9021471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88F7-A494-4EEB-A53D-2B97B1D4CD3C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782E7A21-5BA8-4C4C-9705-3A1EA342AD8A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85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DECC02-1725-49EE-C93B-A4C2C404945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349240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6BC0-1562-42E5-89A2-925CA193C8A6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02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376A-778D-45CF-8340-DB03B2DA6A3E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30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DFF5A-622E-43FE-9EE9-BAAB78AB2046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63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5C09E-FF30-4AA0-A227-171955622259}" type="datetime1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702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279FF-407B-4B41-9E69-DE66ED04A328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82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E812-757D-4139-AF81-227C72D4B544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526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A7E1-C424-43A5-938A-12DEC0A1D59D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242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4FC2-B89B-4919-A96B-662A3584681C}" type="datetime1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769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10888473" cy="1133856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4BE51-D660-433D-AABA-154BE028E64E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47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F76E-6064-4431-B5C4-29A511725BCF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69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2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73BE-5F1F-40EF-8F67-E3F24D65884D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3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8EF1-668D-4AD0-8652-1F3B3622EDC2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5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5609F-9B5B-4E29-8DB1-457A85E01A27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0DE37-B9D6-425C-B79B-6C6DFFBD0DA2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68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5B0EE-4023-4E3C-8875-10AA631453CF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4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26" Type="http://schemas.openxmlformats.org/officeDocument/2006/relationships/slideLayout" Target="../slideLayouts/slideLayout26.xml" /><Relationship Id="rId39" Type="http://schemas.openxmlformats.org/officeDocument/2006/relationships/slideLayout" Target="../slideLayouts/slideLayout39.xml" /><Relationship Id="rId3" Type="http://schemas.openxmlformats.org/officeDocument/2006/relationships/slideLayout" Target="../slideLayouts/slideLayout3.xml" /><Relationship Id="rId21" Type="http://schemas.openxmlformats.org/officeDocument/2006/relationships/slideLayout" Target="../slideLayouts/slideLayout21.xml" /><Relationship Id="rId34" Type="http://schemas.openxmlformats.org/officeDocument/2006/relationships/slideLayout" Target="../slideLayouts/slideLayout34.xml" /><Relationship Id="rId42" Type="http://schemas.openxmlformats.org/officeDocument/2006/relationships/slideLayout" Target="../slideLayouts/slideLayout42.xml" /><Relationship Id="rId47" Type="http://schemas.openxmlformats.org/officeDocument/2006/relationships/slideLayout" Target="../slideLayouts/slideLayout47.xml" /><Relationship Id="rId50" Type="http://schemas.openxmlformats.org/officeDocument/2006/relationships/theme" Target="../theme/theme1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5" Type="http://schemas.openxmlformats.org/officeDocument/2006/relationships/slideLayout" Target="../slideLayouts/slideLayout25.xml" /><Relationship Id="rId33" Type="http://schemas.openxmlformats.org/officeDocument/2006/relationships/slideLayout" Target="../slideLayouts/slideLayout33.xml" /><Relationship Id="rId38" Type="http://schemas.openxmlformats.org/officeDocument/2006/relationships/slideLayout" Target="../slideLayouts/slideLayout38.xml" /><Relationship Id="rId46" Type="http://schemas.openxmlformats.org/officeDocument/2006/relationships/slideLayout" Target="../slideLayouts/slideLayout46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slideLayout" Target="../slideLayouts/slideLayout20.xml" /><Relationship Id="rId29" Type="http://schemas.openxmlformats.org/officeDocument/2006/relationships/slideLayout" Target="../slideLayouts/slideLayout29.xml" /><Relationship Id="rId41" Type="http://schemas.openxmlformats.org/officeDocument/2006/relationships/slideLayout" Target="../slideLayouts/slideLayout41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24" Type="http://schemas.openxmlformats.org/officeDocument/2006/relationships/slideLayout" Target="../slideLayouts/slideLayout24.xml" /><Relationship Id="rId32" Type="http://schemas.openxmlformats.org/officeDocument/2006/relationships/slideLayout" Target="../slideLayouts/slideLayout32.xml" /><Relationship Id="rId37" Type="http://schemas.openxmlformats.org/officeDocument/2006/relationships/slideLayout" Target="../slideLayouts/slideLayout37.xml" /><Relationship Id="rId40" Type="http://schemas.openxmlformats.org/officeDocument/2006/relationships/slideLayout" Target="../slideLayouts/slideLayout40.xml" /><Relationship Id="rId45" Type="http://schemas.openxmlformats.org/officeDocument/2006/relationships/slideLayout" Target="../slideLayouts/slideLayout45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23" Type="http://schemas.openxmlformats.org/officeDocument/2006/relationships/slideLayout" Target="../slideLayouts/slideLayout23.xml" /><Relationship Id="rId28" Type="http://schemas.openxmlformats.org/officeDocument/2006/relationships/slideLayout" Target="../slideLayouts/slideLayout28.xml" /><Relationship Id="rId36" Type="http://schemas.openxmlformats.org/officeDocument/2006/relationships/slideLayout" Target="../slideLayouts/slideLayout36.xml" /><Relationship Id="rId49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31" Type="http://schemas.openxmlformats.org/officeDocument/2006/relationships/slideLayout" Target="../slideLayouts/slideLayout31.xml" /><Relationship Id="rId44" Type="http://schemas.openxmlformats.org/officeDocument/2006/relationships/slideLayout" Target="../slideLayouts/slideLayout44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slideLayout" Target="../slideLayouts/slideLayout22.xml" /><Relationship Id="rId27" Type="http://schemas.openxmlformats.org/officeDocument/2006/relationships/slideLayout" Target="../slideLayouts/slideLayout27.xml" /><Relationship Id="rId30" Type="http://schemas.openxmlformats.org/officeDocument/2006/relationships/slideLayout" Target="../slideLayouts/slideLayout30.xml" /><Relationship Id="rId35" Type="http://schemas.openxmlformats.org/officeDocument/2006/relationships/slideLayout" Target="../slideLayouts/slideLayout35.xml" /><Relationship Id="rId43" Type="http://schemas.openxmlformats.org/officeDocument/2006/relationships/slideLayout" Target="../slideLayouts/slideLayout43.xml" /><Relationship Id="rId48" Type="http://schemas.openxmlformats.org/officeDocument/2006/relationships/slideLayout" Target="../slideLayouts/slideLayout48.xml" /><Relationship Id="rId8" Type="http://schemas.openxmlformats.org/officeDocument/2006/relationships/slideLayout" Target="../slideLayouts/slideLayout8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5EE9E671-1C83-40F7-9D33-FE8AAC7F721F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0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  <p:sldLayoutId id="2147483736" r:id="rId38"/>
    <p:sldLayoutId id="2147483737" r:id="rId39"/>
    <p:sldLayoutId id="2147483738" r:id="rId40"/>
    <p:sldLayoutId id="2147483739" r:id="rId41"/>
    <p:sldLayoutId id="2147483740" r:id="rId42"/>
    <p:sldLayoutId id="2147483741" r:id="rId43"/>
    <p:sldLayoutId id="2147483742" r:id="rId44"/>
    <p:sldLayoutId id="2147483743" r:id="rId45"/>
    <p:sldLayoutId id="2147483744" r:id="rId46"/>
    <p:sldLayoutId id="2147483745" r:id="rId47"/>
    <p:sldLayoutId id="2147483746" r:id="rId48"/>
    <p:sldLayoutId id="2147483747" r:id="rId4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4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4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2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21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 /><Relationship Id="rId2" Type="http://schemas.openxmlformats.org/officeDocument/2006/relationships/video" Target="https://www.youtube.com/embed/RpL0onrAGqo?feature=oembed" TargetMode="External" /><Relationship Id="rId1" Type="http://schemas.openxmlformats.org/officeDocument/2006/relationships/video" Target="https://www.youtube.com/embed/-RQqdumu7SI?feature=oembed" TargetMode="External" /><Relationship Id="rId6" Type="http://schemas.openxmlformats.org/officeDocument/2006/relationships/image" Target="../media/image39.jpeg" /><Relationship Id="rId5" Type="http://schemas.openxmlformats.org/officeDocument/2006/relationships/image" Target="../media/image38.jpeg" /><Relationship Id="rId4" Type="http://schemas.openxmlformats.org/officeDocument/2006/relationships/image" Target="../media/image37.jpeg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2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2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4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 /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21.xml" /><Relationship Id="rId4" Type="http://schemas.openxmlformats.org/officeDocument/2006/relationships/image" Target="../media/image44.jpeg" 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45.png" /><Relationship Id="rId1" Type="http://schemas.openxmlformats.org/officeDocument/2006/relationships/slideLayout" Target="../slideLayouts/slideLayout26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2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g" /><Relationship Id="rId1" Type="http://schemas.openxmlformats.org/officeDocument/2006/relationships/slideLayout" Target="../slideLayouts/slideLayout27.xml" /><Relationship Id="rId6" Type="http://schemas.openxmlformats.org/officeDocument/2006/relationships/image" Target="../media/image22.png" /><Relationship Id="rId5" Type="http://schemas.openxmlformats.org/officeDocument/2006/relationships/image" Target="../media/image21.jpeg" /><Relationship Id="rId4" Type="http://schemas.openxmlformats.org/officeDocument/2006/relationships/image" Target="../media/image20.jpe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10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jpg" /><Relationship Id="rId1" Type="http://schemas.openxmlformats.org/officeDocument/2006/relationships/slideLayout" Target="../slideLayouts/slideLayout10.xml" /><Relationship Id="rId4" Type="http://schemas.openxmlformats.org/officeDocument/2006/relationships/image" Target="../media/image26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30A95-5273-D75B-0EEE-CE270B2D1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87468"/>
            <a:ext cx="5420764" cy="3739896"/>
          </a:xfrm>
        </p:spPr>
        <p:txBody>
          <a:bodyPr anchor="t">
            <a:normAutofit/>
          </a:bodyPr>
          <a:lstStyle/>
          <a:p>
            <a:pPr algn="ctr"/>
            <a:r>
              <a:rPr lang="it-IT" sz="6000" dirty="0"/>
              <a:t>KRISTINA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485902A-1091-1ECB-275D-F5C7E5928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216" y="2219486"/>
            <a:ext cx="5182331" cy="1380744"/>
          </a:xfrm>
        </p:spPr>
        <p:txBody>
          <a:bodyPr anchor="b">
            <a:noAutofit/>
          </a:bodyPr>
          <a:lstStyle/>
          <a:p>
            <a:pPr algn="ctr"/>
            <a:r>
              <a:rPr lang="it-IT" sz="2800" dirty="0"/>
              <a:t>The Northern </a:t>
            </a:r>
            <a:r>
              <a:rPr lang="it-IT" sz="2800" dirty="0" err="1"/>
              <a:t>princess</a:t>
            </a:r>
            <a:r>
              <a:rPr lang="it-IT" sz="2800" dirty="0"/>
              <a:t> </a:t>
            </a:r>
            <a:r>
              <a:rPr lang="it-IT" sz="2800" dirty="0" err="1"/>
              <a:t>who</a:t>
            </a:r>
            <a:r>
              <a:rPr lang="it-IT" sz="2800" dirty="0"/>
              <a:t> </a:t>
            </a:r>
            <a:r>
              <a:rPr lang="it-IT" sz="2800" dirty="0" err="1"/>
              <a:t>shaped</a:t>
            </a:r>
            <a:r>
              <a:rPr lang="it-IT" sz="2800" dirty="0"/>
              <a:t> Rome </a:t>
            </a:r>
            <a:r>
              <a:rPr lang="it-IT" sz="2800" dirty="0" err="1"/>
              <a:t>forever</a:t>
            </a:r>
            <a:endParaRPr lang="it-IT" sz="2800" dirty="0"/>
          </a:p>
        </p:txBody>
      </p:sp>
      <p:pic>
        <p:nvPicPr>
          <p:cNvPr id="5" name="Immagine 4" descr="Immagine che contiene dipinto, Redini, cavallo, persona&#10;&#10;Il contenuto generato dall'IA potrebbe non essere corretto.">
            <a:extLst>
              <a:ext uri="{FF2B5EF4-FFF2-40B4-BE49-F238E27FC236}">
                <a16:creationId xmlns:a16="http://schemas.microsoft.com/office/drawing/2014/main" id="{4433B5D2-0B8D-590E-FEB7-20AB00962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7465"/>
          <a:stretch>
            <a:fillRect/>
          </a:stretch>
        </p:blipFill>
        <p:spPr>
          <a:xfrm>
            <a:off x="5332643" y="10"/>
            <a:ext cx="6859357" cy="6857990"/>
          </a:xfrm>
          <a:prstGeom prst="rect">
            <a:avLst/>
          </a:prstGeom>
          <a:noFill/>
        </p:spPr>
      </p:pic>
      <p:sp>
        <p:nvSpPr>
          <p:cNvPr id="6" name="Sottotitolo 2">
            <a:extLst>
              <a:ext uri="{FF2B5EF4-FFF2-40B4-BE49-F238E27FC236}">
                <a16:creationId xmlns:a16="http://schemas.microsoft.com/office/drawing/2014/main" id="{87B1D312-595B-6A29-22AF-2B4172CA1E85}"/>
              </a:ext>
            </a:extLst>
          </p:cNvPr>
          <p:cNvSpPr txBox="1">
            <a:spLocks/>
          </p:cNvSpPr>
          <p:nvPr/>
        </p:nvSpPr>
        <p:spPr>
          <a:xfrm>
            <a:off x="119216" y="3600230"/>
            <a:ext cx="4943898" cy="13807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i="1" dirty="0"/>
              <a:t>1626 - 1689</a:t>
            </a:r>
          </a:p>
        </p:txBody>
      </p:sp>
    </p:spTree>
    <p:extLst>
      <p:ext uri="{BB962C8B-B14F-4D97-AF65-F5344CB8AC3E}">
        <p14:creationId xmlns:p14="http://schemas.microsoft.com/office/powerpoint/2010/main" val="2266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Title 1">
            <a:extLst>
              <a:ext uri="{FF2B5EF4-FFF2-40B4-BE49-F238E27FC236}">
                <a16:creationId xmlns:a16="http://schemas.microsoft.com/office/drawing/2014/main" id="{99EFA632-81A1-F975-743A-42F6179BE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538" y="132477"/>
            <a:ext cx="4361688" cy="1527048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1655: Kristina moved to Rome</a:t>
            </a:r>
          </a:p>
        </p:txBody>
      </p:sp>
      <p:pic>
        <p:nvPicPr>
          <p:cNvPr id="8194" name="Picture 2" descr="porta del popolo_lasinodoro">
            <a:extLst>
              <a:ext uri="{FF2B5EF4-FFF2-40B4-BE49-F238E27FC236}">
                <a16:creationId xmlns:a16="http://schemas.microsoft.com/office/drawing/2014/main" id="{056594A6-1475-E921-E94E-B4A58A5F9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6" r="15342" b="3"/>
          <a:stretch>
            <a:fillRect/>
          </a:stretch>
        </p:blipFill>
        <p:spPr bwMode="auto">
          <a:xfrm>
            <a:off x="612775" y="2212974"/>
            <a:ext cx="4549451" cy="4272873"/>
          </a:xfrm>
          <a:prstGeom prst="rect">
            <a:avLst/>
          </a:prstGeom>
          <a:noFill/>
        </p:spPr>
      </p:pic>
      <p:pic>
        <p:nvPicPr>
          <p:cNvPr id="1026" name="Picture 2" descr="fig12">
            <a:extLst>
              <a:ext uri="{FF2B5EF4-FFF2-40B4-BE49-F238E27FC236}">
                <a16:creationId xmlns:a16="http://schemas.microsoft.com/office/drawing/2014/main" id="{64517171-9CC4-80B1-A282-97BC2AEA0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r="22701" b="2"/>
          <a:stretch>
            <a:fillRect/>
          </a:stretch>
        </p:blipFill>
        <p:spPr bwMode="auto">
          <a:xfrm>
            <a:off x="5745480" y="10"/>
            <a:ext cx="644652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57465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9D41E76-84AA-D3B4-E6F8-3AFF5FD62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"/>
            <a:ext cx="10123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8FC77A-6A2B-43B8-5255-6F726E2BF71F}"/>
              </a:ext>
            </a:extLst>
          </p:cNvPr>
          <p:cNvSpPr txBox="1"/>
          <p:nvPr/>
        </p:nvSpPr>
        <p:spPr>
          <a:xfrm>
            <a:off x="10236221" y="2079663"/>
            <a:ext cx="1845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The </a:t>
            </a:r>
            <a:r>
              <a:rPr lang="it-IT" dirty="0"/>
              <a:t>Giostra dei Caroselli </a:t>
            </a:r>
            <a:r>
              <a:rPr lang="it-IT" i="1" dirty="0" err="1"/>
              <a:t>organized</a:t>
            </a:r>
            <a:r>
              <a:rPr lang="it-IT" i="1" dirty="0"/>
              <a:t> in the first night </a:t>
            </a:r>
            <a:r>
              <a:rPr lang="it-IT" i="1" dirty="0" err="1"/>
              <a:t>that</a:t>
            </a:r>
            <a:r>
              <a:rPr lang="it-IT" i="1" dirty="0"/>
              <a:t> Kristina </a:t>
            </a:r>
            <a:r>
              <a:rPr lang="it-IT" i="1" dirty="0" err="1"/>
              <a:t>spent</a:t>
            </a:r>
            <a:r>
              <a:rPr lang="it-IT" i="1" dirty="0"/>
              <a:t> in Rome</a:t>
            </a:r>
          </a:p>
        </p:txBody>
      </p:sp>
    </p:spTree>
    <p:extLst>
      <p:ext uri="{BB962C8B-B14F-4D97-AF65-F5344CB8AC3E}">
        <p14:creationId xmlns:p14="http://schemas.microsoft.com/office/powerpoint/2010/main" val="3007906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34390-515B-3987-9A65-BFDFF429A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/>
          <a:p>
            <a:pPr algn="ctr"/>
            <a:r>
              <a:rPr lang="it-IT" sz="3600" dirty="0"/>
              <a:t>First love </a:t>
            </a:r>
            <a:r>
              <a:rPr lang="it-IT" sz="3600" dirty="0" err="1"/>
              <a:t>affairs</a:t>
            </a:r>
            <a:endParaRPr lang="it-IT" sz="3600" dirty="0"/>
          </a:p>
        </p:txBody>
      </p:sp>
      <p:pic>
        <p:nvPicPr>
          <p:cNvPr id="2050" name="Picture 2" descr="Cristina di Svezia a Roma, Cristina di Svezia a Roma, Rome Guides">
            <a:extLst>
              <a:ext uri="{FF2B5EF4-FFF2-40B4-BE49-F238E27FC236}">
                <a16:creationId xmlns:a16="http://schemas.microsoft.com/office/drawing/2014/main" id="{A04862A1-1A3B-80D4-F6B1-7D22B5393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9" r="19447"/>
          <a:stretch>
            <a:fillRect/>
          </a:stretch>
        </p:blipFill>
        <p:spPr bwMode="auto">
          <a:xfrm>
            <a:off x="5596128" y="10"/>
            <a:ext cx="6595872" cy="685799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1B1F3F3-9E45-2AC2-4B32-677C02488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16" y="1489140"/>
            <a:ext cx="3926184" cy="495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697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78B456-944D-DC8F-87A8-A2E43AD7B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806" y="461584"/>
            <a:ext cx="4654296" cy="3739896"/>
          </a:xfrm>
        </p:spPr>
        <p:txBody>
          <a:bodyPr/>
          <a:lstStyle/>
          <a:p>
            <a:r>
              <a:rPr lang="it-IT" dirty="0" err="1"/>
              <a:t>Failed</a:t>
            </a:r>
            <a:r>
              <a:rPr lang="it-IT" dirty="0"/>
              <a:t> plots</a:t>
            </a:r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7271B918-7EE4-84A5-42F5-64226CE63880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2" b="1159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1154D23-7D72-F9DF-21C5-BEA6E9FE1244}"/>
              </a:ext>
            </a:extLst>
          </p:cNvPr>
          <p:cNvSpPr txBox="1"/>
          <p:nvPr/>
        </p:nvSpPr>
        <p:spPr>
          <a:xfrm>
            <a:off x="315780" y="1943621"/>
            <a:ext cx="4857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In 1657 Kristina </a:t>
            </a:r>
            <a:r>
              <a:rPr lang="it-IT" dirty="0" err="1"/>
              <a:t>tried</a:t>
            </a:r>
            <a:r>
              <a:rPr lang="it-IT" dirty="0"/>
              <a:t> to </a:t>
            </a:r>
            <a:r>
              <a:rPr lang="it-IT" dirty="0" err="1"/>
              <a:t>become</a:t>
            </a:r>
            <a:r>
              <a:rPr lang="it-IT" dirty="0"/>
              <a:t> queen of </a:t>
            </a:r>
            <a:r>
              <a:rPr lang="it-IT" dirty="0" err="1"/>
              <a:t>Naples</a:t>
            </a:r>
            <a:r>
              <a:rPr lang="it-IT" dirty="0"/>
              <a:t> with the help of the French,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betrayed</a:t>
            </a:r>
            <a:r>
              <a:rPr lang="it-IT" dirty="0"/>
              <a:t> by a </a:t>
            </a:r>
            <a:r>
              <a:rPr lang="it-IT" dirty="0" err="1"/>
              <a:t>nobleman</a:t>
            </a:r>
            <a:r>
              <a:rPr lang="it-IT" dirty="0"/>
              <a:t> and </a:t>
            </a:r>
            <a:r>
              <a:rPr lang="it-IT" dirty="0" err="1"/>
              <a:t>ordered</a:t>
            </a:r>
            <a:r>
              <a:rPr lang="it-IT" dirty="0"/>
              <a:t> to </a:t>
            </a:r>
            <a:r>
              <a:rPr lang="it-IT" dirty="0" err="1"/>
              <a:t>kill</a:t>
            </a:r>
            <a:r>
              <a:rPr lang="it-IT" dirty="0"/>
              <a:t> </a:t>
            </a:r>
            <a:r>
              <a:rPr lang="it-IT" dirty="0" err="1"/>
              <a:t>him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revenge</a:t>
            </a:r>
            <a:r>
              <a:rPr lang="it-IT" dirty="0"/>
              <a:t>, </a:t>
            </a:r>
            <a:r>
              <a:rPr lang="it-IT" dirty="0" err="1"/>
              <a:t>spreading</a:t>
            </a:r>
            <a:r>
              <a:rPr lang="it-IT" dirty="0"/>
              <a:t> </a:t>
            </a:r>
            <a:r>
              <a:rPr lang="it-IT" dirty="0" err="1"/>
              <a:t>scandal</a:t>
            </a:r>
            <a:r>
              <a:rPr lang="it-IT" dirty="0"/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03F1E01-E4CE-9CC1-00F1-CB799BC00DA6}"/>
              </a:ext>
            </a:extLst>
          </p:cNvPr>
          <p:cNvSpPr txBox="1"/>
          <p:nvPr/>
        </p:nvSpPr>
        <p:spPr>
          <a:xfrm>
            <a:off x="315780" y="4119059"/>
            <a:ext cx="48572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/>
              <a:t>«</a:t>
            </a:r>
            <a:r>
              <a:rPr lang="it-IT" sz="2000" i="1" dirty="0" err="1"/>
              <a:t>She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a queen </a:t>
            </a:r>
            <a:r>
              <a:rPr lang="it-IT" sz="2000" i="1" dirty="0" err="1"/>
              <a:t>without</a:t>
            </a:r>
            <a:r>
              <a:rPr lang="it-IT" sz="2000" i="1" dirty="0"/>
              <a:t> </a:t>
            </a:r>
            <a:r>
              <a:rPr lang="it-IT" sz="2000" i="1" dirty="0" err="1"/>
              <a:t>realm</a:t>
            </a:r>
            <a:r>
              <a:rPr lang="it-IT" sz="2000" i="1" dirty="0"/>
              <a:t>, a </a:t>
            </a:r>
            <a:r>
              <a:rPr lang="it-IT" sz="2000" i="1" dirty="0" err="1"/>
              <a:t>Catholic</a:t>
            </a:r>
            <a:r>
              <a:rPr lang="it-IT" sz="2000" i="1" dirty="0"/>
              <a:t> </a:t>
            </a:r>
            <a:r>
              <a:rPr lang="it-IT" sz="2000" i="1" dirty="0" err="1"/>
              <a:t>without</a:t>
            </a:r>
            <a:r>
              <a:rPr lang="it-IT" sz="2000" i="1" dirty="0"/>
              <a:t> </a:t>
            </a:r>
            <a:r>
              <a:rPr lang="it-IT" sz="2000" i="1" dirty="0" err="1"/>
              <a:t>faith</a:t>
            </a:r>
            <a:r>
              <a:rPr lang="it-IT" sz="2000" i="1" dirty="0"/>
              <a:t> and a woman </a:t>
            </a:r>
            <a:r>
              <a:rPr lang="it-IT" sz="2000" i="1" dirty="0" err="1"/>
              <a:t>without</a:t>
            </a:r>
            <a:r>
              <a:rPr lang="it-IT" sz="2000" i="1" dirty="0"/>
              <a:t> </a:t>
            </a:r>
            <a:r>
              <a:rPr lang="it-IT" sz="2000" i="1" dirty="0" err="1"/>
              <a:t>modesty</a:t>
            </a:r>
            <a:r>
              <a:rPr lang="it-IT" sz="2000" i="1"/>
              <a:t>».</a:t>
            </a:r>
            <a:br>
              <a:rPr lang="it-IT" sz="2000" i="1" dirty="0"/>
            </a:br>
            <a:br>
              <a:rPr lang="it-IT" sz="2000" i="1" dirty="0"/>
            </a:br>
            <a:r>
              <a:rPr lang="it-IT" sz="2000" dirty="0"/>
              <a:t>- Pope Alexander</a:t>
            </a:r>
            <a:endParaRPr lang="it-IT" sz="2000" i="1" dirty="0"/>
          </a:p>
        </p:txBody>
      </p:sp>
    </p:spTree>
    <p:extLst>
      <p:ext uri="{BB962C8B-B14F-4D97-AF65-F5344CB8AC3E}">
        <p14:creationId xmlns:p14="http://schemas.microsoft.com/office/powerpoint/2010/main" val="3324194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56331-5265-615D-9774-AA9386201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77" y="257737"/>
            <a:ext cx="5024065" cy="152704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1659: </a:t>
            </a:r>
            <a:br>
              <a:rPr lang="it-IT" dirty="0"/>
            </a:br>
            <a:r>
              <a:rPr lang="it-IT" dirty="0"/>
              <a:t>a </a:t>
            </a:r>
            <a:r>
              <a:rPr lang="it-IT" dirty="0" err="1"/>
              <a:t>royal</a:t>
            </a:r>
            <a:r>
              <a:rPr lang="it-IT" dirty="0"/>
              <a:t> residence </a:t>
            </a:r>
            <a:br>
              <a:rPr lang="it-IT" dirty="0"/>
            </a:br>
            <a:r>
              <a:rPr lang="it-IT" dirty="0"/>
              <a:t>by the Tiber 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94B9705-13C6-CD31-74EB-EB4F646EB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87910" cy="400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11DAFF5-2DCA-F4BC-0EE4-03E2F5021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" y="2430049"/>
            <a:ext cx="5873185" cy="442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CF32FC-AC15-74DC-C8B3-859F3513538F}"/>
              </a:ext>
            </a:extLst>
          </p:cNvPr>
          <p:cNvSpPr txBox="1"/>
          <p:nvPr/>
        </p:nvSpPr>
        <p:spPr>
          <a:xfrm>
            <a:off x="6764054" y="4784942"/>
            <a:ext cx="5210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/>
              <a:t>«The </a:t>
            </a:r>
            <a:r>
              <a:rPr lang="it-IT" sz="2400" i="1" dirty="0" err="1"/>
              <a:t>most</a:t>
            </a:r>
            <a:r>
              <a:rPr lang="it-IT" sz="2400" i="1" dirty="0"/>
              <a:t> </a:t>
            </a:r>
            <a:r>
              <a:rPr lang="it-IT" sz="2400" i="1" dirty="0" err="1"/>
              <a:t>pardonable</a:t>
            </a:r>
            <a:r>
              <a:rPr lang="it-IT" sz="2400" i="1" dirty="0"/>
              <a:t> of </a:t>
            </a:r>
            <a:r>
              <a:rPr lang="it-IT" sz="2400" i="1" dirty="0" err="1"/>
              <a:t>all</a:t>
            </a:r>
            <a:r>
              <a:rPr lang="it-IT" sz="2400" i="1" dirty="0"/>
              <a:t> </a:t>
            </a:r>
            <a:r>
              <a:rPr lang="it-IT" sz="2400" i="1" dirty="0" err="1"/>
              <a:t>idolatries</a:t>
            </a:r>
            <a:r>
              <a:rPr lang="it-IT" sz="2400" i="1" dirty="0"/>
              <a:t> </a:t>
            </a:r>
            <a:r>
              <a:rPr lang="it-IT" sz="2400" i="1" dirty="0" err="1"/>
              <a:t>is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of the Sun».</a:t>
            </a:r>
          </a:p>
        </p:txBody>
      </p:sp>
    </p:spTree>
    <p:extLst>
      <p:ext uri="{BB962C8B-B14F-4D97-AF65-F5344CB8AC3E}">
        <p14:creationId xmlns:p14="http://schemas.microsoft.com/office/powerpoint/2010/main" val="307744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65DDA1F-B598-0C07-A4A8-76ADFD055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94" y="1143522"/>
            <a:ext cx="8791184" cy="439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E6E2A88-03F7-3CDF-C824-3A7AB4C21ACD}"/>
              </a:ext>
            </a:extLst>
          </p:cNvPr>
          <p:cNvSpPr txBox="1">
            <a:spLocks/>
          </p:cNvSpPr>
          <p:nvPr/>
        </p:nvSpPr>
        <p:spPr>
          <a:xfrm>
            <a:off x="3337748" y="286220"/>
            <a:ext cx="4654296" cy="37398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The </a:t>
            </a:r>
            <a:r>
              <a:rPr lang="it-IT" dirty="0" err="1"/>
              <a:t>alchemic</a:t>
            </a:r>
            <a:r>
              <a:rPr lang="it-IT" dirty="0"/>
              <a:t> </a:t>
            </a:r>
            <a:r>
              <a:rPr lang="it-IT" dirty="0" err="1"/>
              <a:t>circle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5BDE3F6-012F-00A2-C263-8F1DF5639A3C}"/>
              </a:ext>
            </a:extLst>
          </p:cNvPr>
          <p:cNvSpPr txBox="1"/>
          <p:nvPr/>
        </p:nvSpPr>
        <p:spPr>
          <a:xfrm>
            <a:off x="739036" y="5899759"/>
            <a:ext cx="11148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/>
              <a:t>«</a:t>
            </a:r>
            <a:r>
              <a:rPr lang="it-IT" sz="2000" i="1" dirty="0" err="1"/>
              <a:t>Chemistry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a beautiful science. </a:t>
            </a:r>
            <a:r>
              <a:rPr lang="it-IT" sz="2000" i="1" dirty="0" err="1"/>
              <a:t>It’s</a:t>
            </a:r>
            <a:r>
              <a:rPr lang="it-IT" sz="2000" i="1" dirty="0"/>
              <a:t> like the </a:t>
            </a:r>
            <a:r>
              <a:rPr lang="it-IT" sz="2000" i="1" dirty="0" err="1"/>
              <a:t>anatomy</a:t>
            </a:r>
            <a:r>
              <a:rPr lang="it-IT" sz="2000" i="1" dirty="0"/>
              <a:t> of Nature, the key to </a:t>
            </a:r>
            <a:r>
              <a:rPr lang="it-IT" sz="2000" i="1" dirty="0" err="1"/>
              <a:t>every</a:t>
            </a:r>
            <a:r>
              <a:rPr lang="it-IT" sz="2000" i="1" dirty="0"/>
              <a:t> </a:t>
            </a:r>
            <a:r>
              <a:rPr lang="it-IT" sz="2000" i="1" dirty="0" err="1"/>
              <a:t>treasure</a:t>
            </a:r>
            <a:r>
              <a:rPr lang="it-IT" sz="20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539160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71215-3B93-D9F7-EBEA-1527D094C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156" y="363255"/>
            <a:ext cx="4361688" cy="152704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The Royal </a:t>
            </a:r>
            <a:br>
              <a:rPr lang="it-IT" dirty="0"/>
            </a:br>
            <a:r>
              <a:rPr lang="it-IT" dirty="0"/>
              <a:t>Academy </a:t>
            </a:r>
            <a:br>
              <a:rPr lang="it-IT" dirty="0"/>
            </a:br>
            <a:r>
              <a:rPr lang="it-IT" dirty="0"/>
              <a:t>of Rome</a:t>
            </a:r>
          </a:p>
        </p:txBody>
      </p:sp>
      <p:pic>
        <p:nvPicPr>
          <p:cNvPr id="4098" name="Picture 2" descr="Cristina di Svezia a Roma, Cristina di Svezia a Roma, Rome Guides">
            <a:extLst>
              <a:ext uri="{FF2B5EF4-FFF2-40B4-BE49-F238E27FC236}">
                <a16:creationId xmlns:a16="http://schemas.microsoft.com/office/drawing/2014/main" id="{D7C9B678-295A-7FE6-75E0-C497AEC9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0"/>
            <a:ext cx="7740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CE3C58-3601-6CCA-0A5C-CABAA6B0C298}"/>
              </a:ext>
            </a:extLst>
          </p:cNvPr>
          <p:cNvSpPr txBox="1"/>
          <p:nvPr/>
        </p:nvSpPr>
        <p:spPr>
          <a:xfrm>
            <a:off x="200417" y="2855934"/>
            <a:ext cx="3870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/>
              <a:t>«In </a:t>
            </a:r>
            <a:r>
              <a:rPr lang="it-IT" sz="2000" i="1" dirty="0" err="1"/>
              <a:t>her</a:t>
            </a:r>
            <a:r>
              <a:rPr lang="it-IT" sz="2000" i="1" dirty="0"/>
              <a:t> company, a </a:t>
            </a:r>
            <a:r>
              <a:rPr lang="it-IT" sz="2000" i="1" dirty="0" err="1"/>
              <a:t>lot</a:t>
            </a:r>
            <a:r>
              <a:rPr lang="it-IT" sz="2000" i="1" dirty="0"/>
              <a:t> of people are </a:t>
            </a:r>
            <a:r>
              <a:rPr lang="it-IT" sz="2000" i="1" dirty="0" err="1"/>
              <a:t>starting</a:t>
            </a:r>
            <a:r>
              <a:rPr lang="it-IT" sz="2000" i="1" dirty="0"/>
              <a:t> to taste </a:t>
            </a:r>
            <a:r>
              <a:rPr lang="it-IT" sz="2000" i="1" dirty="0" err="1"/>
              <a:t>how</a:t>
            </a:r>
            <a:r>
              <a:rPr lang="it-IT" sz="2000" i="1" dirty="0"/>
              <a:t> beautiful are </a:t>
            </a:r>
            <a:r>
              <a:rPr lang="it-IT" sz="2000" i="1" dirty="0" err="1"/>
              <a:t>natural</a:t>
            </a:r>
            <a:r>
              <a:rPr lang="it-IT" sz="2000" i="1" dirty="0"/>
              <a:t> </a:t>
            </a:r>
            <a:r>
              <a:rPr lang="it-IT" sz="2000" i="1" dirty="0" err="1"/>
              <a:t>thoughts</a:t>
            </a:r>
            <a:r>
              <a:rPr lang="it-IT" sz="2000" i="1" dirty="0"/>
              <a:t>, and are </a:t>
            </a:r>
            <a:r>
              <a:rPr lang="it-IT" sz="2000" i="1" dirty="0" err="1"/>
              <a:t>starting</a:t>
            </a:r>
            <a:r>
              <a:rPr lang="it-IT" sz="2000" i="1" dirty="0"/>
              <a:t> to </a:t>
            </a:r>
            <a:r>
              <a:rPr lang="it-IT" sz="2000" i="1" dirty="0" err="1"/>
              <a:t>write</a:t>
            </a:r>
            <a:r>
              <a:rPr lang="it-IT" sz="2000" i="1" dirty="0"/>
              <a:t> on </a:t>
            </a:r>
            <a:r>
              <a:rPr lang="it-IT" sz="2000" i="1" dirty="0" err="1"/>
              <a:t>real</a:t>
            </a:r>
            <a:r>
              <a:rPr lang="it-IT" sz="2000" i="1" dirty="0"/>
              <a:t> </a:t>
            </a:r>
            <a:r>
              <a:rPr lang="it-IT" sz="2000" i="1" dirty="0" err="1"/>
              <a:t>topics</a:t>
            </a:r>
            <a:r>
              <a:rPr lang="it-IT" sz="20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588425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404E3-A5F9-169E-E418-BC4AF2BB0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66" y="-675840"/>
            <a:ext cx="4361688" cy="1527048"/>
          </a:xfrm>
        </p:spPr>
        <p:txBody>
          <a:bodyPr/>
          <a:lstStyle/>
          <a:p>
            <a:r>
              <a:rPr lang="it-IT" dirty="0" err="1"/>
              <a:t>Concerts</a:t>
            </a:r>
            <a:endParaRPr lang="it-IT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22245DF-72B2-C226-2526-472BBC50B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7" y="0"/>
            <a:ext cx="505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lementi multimediali online 6" title="Corelli: Concerto Grosso in F Major Opus 6 No. 2, the original and best.  Voices of Music 4K UHD">
            <a:hlinkClick r:id="" action="ppaction://media"/>
            <a:extLst>
              <a:ext uri="{FF2B5EF4-FFF2-40B4-BE49-F238E27FC236}">
                <a16:creationId xmlns:a16="http://schemas.microsoft.com/office/drawing/2014/main" id="{9E2D6B68-BBEC-AB9C-5FD8-3E3468C859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70652" y="1179917"/>
            <a:ext cx="4788712" cy="2705622"/>
          </a:xfrm>
          <a:prstGeom prst="rect">
            <a:avLst/>
          </a:prstGeom>
        </p:spPr>
      </p:pic>
      <p:pic>
        <p:nvPicPr>
          <p:cNvPr id="10" name="Elementi multimediali online 9" title="Alessandro Scarlatti, Stabat Mater">
            <a:hlinkClick r:id="" action="ppaction://media"/>
            <a:extLst>
              <a:ext uri="{FF2B5EF4-FFF2-40B4-BE49-F238E27FC236}">
                <a16:creationId xmlns:a16="http://schemas.microsoft.com/office/drawing/2014/main" id="{2872B57D-3E24-7777-C061-A834DDE66D1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958494" y="4214248"/>
            <a:ext cx="4137506" cy="23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7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C2FF86-E58C-A15E-2AC2-13326033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522" y="-500398"/>
            <a:ext cx="4361688" cy="1527048"/>
          </a:xfrm>
        </p:spPr>
        <p:txBody>
          <a:bodyPr/>
          <a:lstStyle/>
          <a:p>
            <a:r>
              <a:rPr lang="it-IT" dirty="0"/>
              <a:t>Theatre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08E4E3-5700-1BD2-2273-6047FA8A23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7515" y="1534481"/>
            <a:ext cx="4360863" cy="4095750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Kristina </a:t>
            </a:r>
            <a:r>
              <a:rPr lang="it-IT" dirty="0" err="1"/>
              <a:t>established</a:t>
            </a:r>
            <a:r>
              <a:rPr lang="it-IT" dirty="0"/>
              <a:t> the </a:t>
            </a:r>
            <a:r>
              <a:rPr lang="it-IT" i="1" dirty="0"/>
              <a:t>Tor di Nona </a:t>
            </a:r>
            <a:r>
              <a:rPr lang="it-IT" dirty="0"/>
              <a:t>theatre.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dirty="0" err="1"/>
              <a:t>allowed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to </a:t>
            </a:r>
            <a:r>
              <a:rPr lang="it-IT" dirty="0" err="1"/>
              <a:t>perform</a:t>
            </a:r>
            <a:r>
              <a:rPr lang="it-IT" dirty="0"/>
              <a:t> out of the Carnival weeks and </a:t>
            </a:r>
            <a:r>
              <a:rPr lang="it-IT" dirty="0" err="1"/>
              <a:t>hired</a:t>
            </a:r>
            <a:r>
              <a:rPr lang="it-IT" dirty="0"/>
              <a:t> for the first time 75 </a:t>
            </a:r>
            <a:r>
              <a:rPr lang="it-IT" dirty="0" err="1"/>
              <a:t>female</a:t>
            </a:r>
            <a:r>
              <a:rPr lang="it-IT" dirty="0"/>
              <a:t> </a:t>
            </a:r>
            <a:r>
              <a:rPr lang="it-IT" dirty="0" err="1"/>
              <a:t>singers</a:t>
            </a:r>
            <a:r>
              <a:rPr lang="it-IT" dirty="0"/>
              <a:t> and </a:t>
            </a:r>
            <a:r>
              <a:rPr lang="it-IT" dirty="0" err="1"/>
              <a:t>dancers</a:t>
            </a:r>
            <a:r>
              <a:rPr lang="it-IT" dirty="0"/>
              <a:t> </a:t>
            </a:r>
            <a:r>
              <a:rPr lang="it-IT" dirty="0" err="1"/>
              <a:t>instead</a:t>
            </a:r>
            <a:r>
              <a:rPr lang="it-IT" dirty="0"/>
              <a:t> of </a:t>
            </a:r>
            <a:r>
              <a:rPr lang="it-IT" i="1" dirty="0"/>
              <a:t>castrati</a:t>
            </a:r>
            <a:r>
              <a:rPr lang="it-IT" dirty="0"/>
              <a:t>.</a:t>
            </a:r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08D579EB-DEB6-3E4D-C0F0-500E4502EFC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801" b="4801"/>
          <a:stretch>
            <a:fillRect/>
          </a:stretch>
        </p:blipFill>
        <p:spPr>
          <a:xfrm>
            <a:off x="5745163" y="0"/>
            <a:ext cx="6446837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20F367-C676-CF1D-6544-09DF2808143C}"/>
              </a:ext>
            </a:extLst>
          </p:cNvPr>
          <p:cNvSpPr txBox="1"/>
          <p:nvPr/>
        </p:nvSpPr>
        <p:spPr>
          <a:xfrm>
            <a:off x="362255" y="4496098"/>
            <a:ext cx="4835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/>
              <a:t>«</a:t>
            </a:r>
            <a:r>
              <a:rPr lang="it-IT" sz="2000" i="1" dirty="0" err="1"/>
              <a:t>Passions</a:t>
            </a:r>
            <a:r>
              <a:rPr lang="it-IT" sz="2000" i="1" dirty="0"/>
              <a:t> are the </a:t>
            </a:r>
            <a:r>
              <a:rPr lang="it-IT" sz="2000" i="1" dirty="0" err="1"/>
              <a:t>salt</a:t>
            </a:r>
            <a:r>
              <a:rPr lang="it-IT" sz="2000" i="1" dirty="0"/>
              <a:t> of life. </a:t>
            </a:r>
            <a:r>
              <a:rPr lang="it-IT" sz="2000" i="1" dirty="0" err="1"/>
              <a:t>We</a:t>
            </a:r>
            <a:r>
              <a:rPr lang="it-IT" sz="2000" i="1" dirty="0"/>
              <a:t> </a:t>
            </a:r>
            <a:r>
              <a:rPr lang="it-IT" sz="2000" i="1" dirty="0" err="1"/>
              <a:t>can’t</a:t>
            </a:r>
            <a:r>
              <a:rPr lang="it-IT" sz="2000" i="1" dirty="0"/>
              <a:t> be </a:t>
            </a:r>
            <a:r>
              <a:rPr lang="it-IT" sz="2000" i="1" dirty="0" err="1"/>
              <a:t>neither</a:t>
            </a:r>
            <a:r>
              <a:rPr lang="it-IT" sz="2000" i="1" dirty="0"/>
              <a:t> happy or </a:t>
            </a:r>
            <a:r>
              <a:rPr lang="it-IT" sz="2000" i="1" dirty="0" err="1"/>
              <a:t>unhappy</a:t>
            </a:r>
            <a:r>
              <a:rPr lang="it-IT" sz="2000" i="1" dirty="0"/>
              <a:t> </a:t>
            </a:r>
            <a:r>
              <a:rPr lang="it-IT" sz="2000" i="1" dirty="0" err="1"/>
              <a:t>except</a:t>
            </a:r>
            <a:r>
              <a:rPr lang="it-IT" sz="2000" i="1" dirty="0"/>
              <a:t> in </a:t>
            </a:r>
            <a:r>
              <a:rPr lang="it-IT" sz="2000" i="1" dirty="0" err="1"/>
              <a:t>their</a:t>
            </a:r>
            <a:r>
              <a:rPr lang="it-IT" sz="2000" i="1" dirty="0"/>
              <a:t> </a:t>
            </a:r>
            <a:r>
              <a:rPr lang="it-IT" sz="2000" i="1" dirty="0" err="1"/>
              <a:t>exercise</a:t>
            </a:r>
            <a:r>
              <a:rPr lang="it-IT" sz="20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768207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0249DF-E116-543E-5EB6-C6586331E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312" y="-88989"/>
            <a:ext cx="4361688" cy="1527048"/>
          </a:xfrm>
        </p:spPr>
        <p:txBody>
          <a:bodyPr/>
          <a:lstStyle/>
          <a:p>
            <a:r>
              <a:rPr lang="it-IT" dirty="0"/>
              <a:t>Death</a:t>
            </a:r>
            <a:br>
              <a:rPr lang="it-IT" dirty="0"/>
            </a:br>
            <a:r>
              <a:rPr lang="it-IT" dirty="0"/>
              <a:t>(1689)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397AB-CF75-8526-5D48-85012A4E07D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567" y="1974980"/>
            <a:ext cx="4360863" cy="4095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/>
              <a:t>Kristina </a:t>
            </a:r>
            <a:r>
              <a:rPr lang="it-IT" sz="2400" dirty="0" err="1"/>
              <a:t>is</a:t>
            </a:r>
            <a:r>
              <a:rPr lang="it-IT" sz="2400" dirty="0"/>
              <a:t> the </a:t>
            </a:r>
            <a:r>
              <a:rPr lang="it-IT" sz="2400" dirty="0" err="1"/>
              <a:t>only</a:t>
            </a:r>
            <a:r>
              <a:rPr lang="it-IT" sz="2400" dirty="0"/>
              <a:t> </a:t>
            </a:r>
            <a:r>
              <a:rPr lang="it-IT" sz="2400" dirty="0" err="1"/>
              <a:t>female</a:t>
            </a:r>
            <a:r>
              <a:rPr lang="it-IT" sz="2400" dirty="0"/>
              <a:t> </a:t>
            </a:r>
            <a:r>
              <a:rPr lang="it-IT" sz="2400" dirty="0" err="1"/>
              <a:t>ruler</a:t>
            </a:r>
            <a:r>
              <a:rPr lang="it-IT" sz="2400" dirty="0"/>
              <a:t> </a:t>
            </a:r>
            <a:r>
              <a:rPr lang="it-IT" sz="2400" dirty="0" err="1"/>
              <a:t>buried</a:t>
            </a:r>
            <a:r>
              <a:rPr lang="it-IT" sz="2400" dirty="0"/>
              <a:t> in </a:t>
            </a:r>
            <a:br>
              <a:rPr lang="it-IT" sz="2400" dirty="0"/>
            </a:br>
            <a:r>
              <a:rPr lang="it-IT" sz="2400" dirty="0"/>
              <a:t>the Vatican Caves, </a:t>
            </a:r>
            <a:r>
              <a:rPr lang="it-IT" sz="2400" dirty="0" err="1"/>
              <a:t>beside</a:t>
            </a:r>
            <a:r>
              <a:rPr lang="it-IT" sz="2400" dirty="0"/>
              <a:t> Mathilde of Canossa.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C726DB9-CA3C-EB53-25A5-0815B67333C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1" b="1454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783BE1-0C71-4A43-8119-02835EFFC701}"/>
              </a:ext>
            </a:extLst>
          </p:cNvPr>
          <p:cNvSpPr txBox="1"/>
          <p:nvPr/>
        </p:nvSpPr>
        <p:spPr>
          <a:xfrm>
            <a:off x="387306" y="4985359"/>
            <a:ext cx="4823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/>
              <a:t>«</a:t>
            </a:r>
            <a:r>
              <a:rPr lang="it-IT" sz="2000" i="1" dirty="0" err="1"/>
              <a:t>Old</a:t>
            </a:r>
            <a:r>
              <a:rPr lang="it-IT" sz="2000" i="1" dirty="0"/>
              <a:t> age </a:t>
            </a:r>
            <a:r>
              <a:rPr lang="it-IT" sz="2000" i="1" dirty="0" err="1"/>
              <a:t>is</a:t>
            </a:r>
            <a:r>
              <a:rPr lang="it-IT" sz="2000" i="1" dirty="0"/>
              <a:t> </a:t>
            </a:r>
            <a:r>
              <a:rPr lang="it-IT" sz="2000" i="1" dirty="0" err="1"/>
              <a:t>worst</a:t>
            </a:r>
            <a:r>
              <a:rPr lang="it-IT" sz="2000" i="1" dirty="0"/>
              <a:t> </a:t>
            </a:r>
            <a:r>
              <a:rPr lang="it-IT" sz="2000" i="1" dirty="0" err="1"/>
              <a:t>than</a:t>
            </a:r>
            <a:r>
              <a:rPr lang="it-IT" sz="2000" i="1" dirty="0"/>
              <a:t> </a:t>
            </a:r>
            <a:r>
              <a:rPr lang="it-IT" sz="2000" i="1" dirty="0" err="1"/>
              <a:t>death</a:t>
            </a:r>
            <a:r>
              <a:rPr lang="it-IT" sz="2000" i="1" dirty="0"/>
              <a:t>. </a:t>
            </a:r>
            <a:br>
              <a:rPr lang="it-IT" sz="2000" i="1" dirty="0"/>
            </a:br>
            <a:r>
              <a:rPr lang="it-IT" sz="2000" i="1" dirty="0" err="1"/>
              <a:t>It</a:t>
            </a:r>
            <a:r>
              <a:rPr lang="it-IT" sz="2000" i="1" dirty="0"/>
              <a:t> </a:t>
            </a:r>
            <a:r>
              <a:rPr lang="it-IT" sz="2000" i="1" dirty="0" err="1"/>
              <a:t>exists</a:t>
            </a:r>
            <a:r>
              <a:rPr lang="it-IT" sz="2000" i="1" dirty="0"/>
              <a:t> to confort one </a:t>
            </a:r>
            <a:r>
              <a:rPr lang="it-IT" sz="2000" i="1" dirty="0" err="1"/>
              <a:t>while</a:t>
            </a:r>
            <a:r>
              <a:rPr lang="it-IT" sz="2000" i="1" dirty="0"/>
              <a:t> he </a:t>
            </a:r>
            <a:r>
              <a:rPr lang="it-IT" sz="2000" i="1" dirty="0" err="1"/>
              <a:t>dies</a:t>
            </a:r>
            <a:r>
              <a:rPr lang="it-IT" sz="20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52106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1037FF-6CC6-DB90-9E5F-D826EFF95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741" y="251266"/>
            <a:ext cx="4654296" cy="978910"/>
          </a:xfrm>
        </p:spPr>
        <p:txBody>
          <a:bodyPr/>
          <a:lstStyle/>
          <a:p>
            <a:r>
              <a:rPr lang="it-IT" dirty="0" err="1"/>
              <a:t>Childhood</a:t>
            </a:r>
            <a:endParaRPr lang="it-IT" dirty="0"/>
          </a:p>
        </p:txBody>
      </p:sp>
      <p:pic>
        <p:nvPicPr>
          <p:cNvPr id="6" name="Segnaposto immagine 5" descr="Immagine che contiene vestiti, albero, aria aperta, persona&#10;&#10;Il contenuto generato dall'IA potrebbe non essere corretto.">
            <a:extLst>
              <a:ext uri="{FF2B5EF4-FFF2-40B4-BE49-F238E27FC236}">
                <a16:creationId xmlns:a16="http://schemas.microsoft.com/office/drawing/2014/main" id="{0DA280DF-BABB-01F1-F66B-8D20060C69C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7" r="14257"/>
          <a:stretch>
            <a:fillRect/>
          </a:stretch>
        </p:blipFill>
        <p:spPr/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B480B52-0410-3A86-DE4F-DA7173F71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65" y="1317859"/>
            <a:ext cx="2978690" cy="38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79B724-7FC4-00EF-97C0-33B82147F053}"/>
              </a:ext>
            </a:extLst>
          </p:cNvPr>
          <p:cNvSpPr txBox="1"/>
          <p:nvPr/>
        </p:nvSpPr>
        <p:spPr>
          <a:xfrm>
            <a:off x="0" y="5627824"/>
            <a:ext cx="5207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«I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born</a:t>
            </a:r>
            <a:r>
              <a:rPr lang="it-IT" i="1" dirty="0"/>
              <a:t> </a:t>
            </a:r>
            <a:r>
              <a:rPr lang="it-IT" i="1" dirty="0" err="1"/>
              <a:t>all</a:t>
            </a:r>
            <a:r>
              <a:rPr lang="it-IT" i="1" dirty="0"/>
              <a:t> </a:t>
            </a:r>
            <a:r>
              <a:rPr lang="it-IT" i="1" dirty="0" err="1"/>
              <a:t>covered</a:t>
            </a:r>
            <a:r>
              <a:rPr lang="it-IT" i="1" dirty="0"/>
              <a:t> in body </a:t>
            </a:r>
            <a:r>
              <a:rPr lang="it-IT" i="1" dirty="0" err="1"/>
              <a:t>hair</a:t>
            </a:r>
            <a:r>
              <a:rPr lang="it-IT" i="1" dirty="0"/>
              <a:t>, from </a:t>
            </a:r>
            <a:r>
              <a:rPr lang="it-IT" i="1" dirty="0" err="1"/>
              <a:t>my</a:t>
            </a:r>
            <a:r>
              <a:rPr lang="it-IT" i="1" dirty="0"/>
              <a:t> head to </a:t>
            </a:r>
            <a:r>
              <a:rPr lang="it-IT" i="1" dirty="0" err="1"/>
              <a:t>my</a:t>
            </a:r>
            <a:r>
              <a:rPr lang="it-IT" i="1" dirty="0"/>
              <a:t> </a:t>
            </a:r>
            <a:r>
              <a:rPr lang="it-IT" i="1" dirty="0" err="1"/>
              <a:t>knees</a:t>
            </a:r>
            <a:r>
              <a:rPr lang="it-IT" i="1" dirty="0"/>
              <a:t>. So </a:t>
            </a:r>
            <a:r>
              <a:rPr lang="it-IT" i="1" dirty="0" err="1"/>
              <a:t>everyone</a:t>
            </a:r>
            <a:r>
              <a:rPr lang="it-IT" i="1" dirty="0"/>
              <a:t> </a:t>
            </a:r>
            <a:r>
              <a:rPr lang="it-IT" i="1" dirty="0" err="1"/>
              <a:t>thought</a:t>
            </a:r>
            <a:r>
              <a:rPr lang="it-IT" i="1" dirty="0"/>
              <a:t> I </a:t>
            </a:r>
            <a:r>
              <a:rPr lang="it-IT" i="1" dirty="0" err="1"/>
              <a:t>was</a:t>
            </a:r>
            <a:r>
              <a:rPr lang="it-IT" i="1" dirty="0"/>
              <a:t> a boy and the </a:t>
            </a:r>
            <a:r>
              <a:rPr lang="it-IT" i="1" dirty="0" err="1"/>
              <a:t>palace</a:t>
            </a:r>
            <a:r>
              <a:rPr lang="it-IT" i="1" dirty="0"/>
              <a:t>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flooded</a:t>
            </a:r>
            <a:r>
              <a:rPr lang="it-IT" i="1" dirty="0"/>
              <a:t> with </a:t>
            </a:r>
            <a:r>
              <a:rPr lang="it-IT" i="1" dirty="0" err="1"/>
              <a:t>joy</a:t>
            </a:r>
            <a:r>
              <a:rPr lang="it-IT" i="1" dirty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val="3055357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B801D9-F862-F4FF-9D6F-F51727E6E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6689"/>
            <a:ext cx="4361688" cy="1527048"/>
          </a:xfrm>
        </p:spPr>
        <p:txBody>
          <a:bodyPr/>
          <a:lstStyle/>
          <a:p>
            <a:pPr algn="ctr"/>
            <a:r>
              <a:rPr lang="it-IT" dirty="0" err="1"/>
              <a:t>Modern</a:t>
            </a:r>
            <a:r>
              <a:rPr lang="it-IT" dirty="0"/>
              <a:t> </a:t>
            </a:r>
            <a:r>
              <a:rPr lang="it-IT" dirty="0" err="1"/>
              <a:t>explanations</a:t>
            </a:r>
            <a:endParaRPr lang="it-IT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2D49664-568A-050F-5D52-A6E73A8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9" y="1687424"/>
            <a:ext cx="3975369" cy="40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ristina, Queen of Sweden - Wikipedia">
            <a:extLst>
              <a:ext uri="{FF2B5EF4-FFF2-40B4-BE49-F238E27FC236}">
                <a16:creationId xmlns:a16="http://schemas.microsoft.com/office/drawing/2014/main" id="{54BEE6C0-8B84-542C-A54E-1B4B82EAD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866" y="466147"/>
            <a:ext cx="3515637" cy="504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Queen Christina of Sweden - Girl Museum">
            <a:extLst>
              <a:ext uri="{FF2B5EF4-FFF2-40B4-BE49-F238E27FC236}">
                <a16:creationId xmlns:a16="http://schemas.microsoft.com/office/drawing/2014/main" id="{F339EC89-5AC4-707F-5E04-3EA411513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337" y="2067436"/>
            <a:ext cx="3975369" cy="272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BC89F10-FDD1-9D58-C61B-4127443950A4}"/>
              </a:ext>
            </a:extLst>
          </p:cNvPr>
          <p:cNvSpPr txBox="1"/>
          <p:nvPr/>
        </p:nvSpPr>
        <p:spPr>
          <a:xfrm>
            <a:off x="1089765" y="5989423"/>
            <a:ext cx="3975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Androgynism</a:t>
            </a:r>
            <a:r>
              <a:rPr lang="it-IT" sz="2000" dirty="0"/>
              <a:t>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493FC7-53C8-8C68-CA81-DBA239182CCE}"/>
              </a:ext>
            </a:extLst>
          </p:cNvPr>
          <p:cNvSpPr txBox="1"/>
          <p:nvPr/>
        </p:nvSpPr>
        <p:spPr>
          <a:xfrm>
            <a:off x="5511451" y="4957414"/>
            <a:ext cx="3515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Libertinism</a:t>
            </a:r>
            <a:r>
              <a:rPr lang="it-IT" sz="2000" dirty="0"/>
              <a:t>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3623CB5-B6FD-F596-E9E1-32CBB61AF6B8}"/>
              </a:ext>
            </a:extLst>
          </p:cNvPr>
          <p:cNvSpPr txBox="1"/>
          <p:nvPr/>
        </p:nvSpPr>
        <p:spPr>
          <a:xfrm>
            <a:off x="9578234" y="5614364"/>
            <a:ext cx="3009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Royal status?</a:t>
            </a:r>
          </a:p>
        </p:txBody>
      </p:sp>
    </p:spTree>
    <p:extLst>
      <p:ext uri="{BB962C8B-B14F-4D97-AF65-F5344CB8AC3E}">
        <p14:creationId xmlns:p14="http://schemas.microsoft.com/office/powerpoint/2010/main" val="2869284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pinto, arte, vestiti, mitologia&#10;&#10;Il contenuto generato dall'IA potrebbe non essere corretto.">
            <a:extLst>
              <a:ext uri="{FF2B5EF4-FFF2-40B4-BE49-F238E27FC236}">
                <a16:creationId xmlns:a16="http://schemas.microsoft.com/office/drawing/2014/main" id="{2F09D6B1-9159-86D3-5DE7-8AFB7C5C7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 t="20520" r="1" b="9634"/>
          <a:stretch>
            <a:fillRect/>
          </a:stretch>
        </p:blipFill>
        <p:spPr>
          <a:xfrm>
            <a:off x="20" y="10"/>
            <a:ext cx="7781345" cy="6857990"/>
          </a:xfrm>
          <a:prstGeom prst="rect">
            <a:avLst/>
          </a:prstGeom>
          <a:noFill/>
        </p:spPr>
      </p:pic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64F226B2-49B5-FE7E-7FAE-67AFE1041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9496" y="350228"/>
            <a:ext cx="3757808" cy="2953512"/>
          </a:xfrm>
        </p:spPr>
        <p:txBody>
          <a:bodyPr>
            <a:noAutofit/>
          </a:bodyPr>
          <a:lstStyle/>
          <a:p>
            <a:r>
              <a:rPr lang="it-IT" sz="2400" i="1" dirty="0"/>
              <a:t>«Thou, </a:t>
            </a:r>
            <a:r>
              <a:rPr lang="it-IT" sz="2400" i="1" dirty="0" err="1"/>
              <a:t>God</a:t>
            </a:r>
            <a:r>
              <a:rPr lang="it-IT" sz="2400" i="1" dirty="0"/>
              <a:t>, </a:t>
            </a:r>
            <a:r>
              <a:rPr lang="it-IT" sz="2400" i="1" dirty="0" err="1"/>
              <a:t>hast</a:t>
            </a:r>
            <a:r>
              <a:rPr lang="it-IT" sz="2400" i="1" dirty="0"/>
              <a:t> </a:t>
            </a:r>
            <a:r>
              <a:rPr lang="it-IT" sz="2400" i="1" dirty="0" err="1"/>
              <a:t>given</a:t>
            </a:r>
            <a:r>
              <a:rPr lang="it-IT" sz="2400" i="1" dirty="0"/>
              <a:t> me a </a:t>
            </a:r>
            <a:r>
              <a:rPr lang="it-IT" sz="2400" i="1" dirty="0" err="1"/>
              <a:t>heart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</a:t>
            </a:r>
            <a:r>
              <a:rPr lang="it-IT" sz="2400" i="1" dirty="0" err="1"/>
              <a:t>nothing</a:t>
            </a:r>
            <a:r>
              <a:rPr lang="it-IT" sz="2400" i="1" dirty="0"/>
              <a:t> </a:t>
            </a:r>
            <a:r>
              <a:rPr lang="it-IT" sz="2400" i="1" dirty="0" err="1"/>
              <a:t>will</a:t>
            </a:r>
            <a:r>
              <a:rPr lang="it-IT" sz="2400" i="1" dirty="0"/>
              <a:t> </a:t>
            </a:r>
            <a:r>
              <a:rPr lang="it-IT" sz="2400" i="1" dirty="0" err="1"/>
              <a:t>content</a:t>
            </a:r>
            <a:r>
              <a:rPr lang="it-IT" sz="2400" i="1" dirty="0"/>
              <a:t>: with </a:t>
            </a:r>
            <a:r>
              <a:rPr lang="it-IT" sz="2400" i="1" dirty="0" err="1"/>
              <a:t>alarming</a:t>
            </a:r>
            <a:r>
              <a:rPr lang="it-IT" sz="2400" i="1" dirty="0"/>
              <a:t> </a:t>
            </a:r>
            <a:r>
              <a:rPr lang="it-IT" sz="2400" i="1" dirty="0" err="1"/>
              <a:t>ingratitude</a:t>
            </a:r>
            <a:r>
              <a:rPr lang="it-IT" sz="2400" i="1" dirty="0"/>
              <a:t> </a:t>
            </a:r>
            <a:r>
              <a:rPr lang="it-IT" sz="2400" i="1" dirty="0" err="1"/>
              <a:t>it</a:t>
            </a:r>
            <a:r>
              <a:rPr lang="it-IT" sz="2400" i="1" dirty="0"/>
              <a:t> </a:t>
            </a:r>
            <a:r>
              <a:rPr lang="it-IT" sz="2400" i="1" dirty="0" err="1"/>
              <a:t>counts</a:t>
            </a:r>
            <a:r>
              <a:rPr lang="it-IT" sz="2400" i="1" dirty="0"/>
              <a:t> </a:t>
            </a:r>
            <a:r>
              <a:rPr lang="it-IT" sz="2400" i="1" dirty="0" err="1"/>
              <a:t>as</a:t>
            </a:r>
            <a:r>
              <a:rPr lang="it-IT" sz="2400" i="1" dirty="0"/>
              <a:t> </a:t>
            </a:r>
            <a:r>
              <a:rPr lang="it-IT" sz="2400" i="1" dirty="0" err="1"/>
              <a:t>nothing</a:t>
            </a:r>
            <a:r>
              <a:rPr lang="it-IT" sz="2400" i="1" dirty="0"/>
              <a:t> the </a:t>
            </a:r>
            <a:r>
              <a:rPr lang="it-IT" sz="2400" i="1" dirty="0" err="1"/>
              <a:t>graces</a:t>
            </a:r>
            <a:r>
              <a:rPr lang="it-IT" sz="2400" i="1" dirty="0"/>
              <a:t> Thou </a:t>
            </a:r>
            <a:r>
              <a:rPr lang="it-IT" sz="2400" i="1" dirty="0" err="1"/>
              <a:t>hast</a:t>
            </a:r>
            <a:r>
              <a:rPr lang="it-IT" sz="2400" i="1" dirty="0"/>
              <a:t> </a:t>
            </a:r>
            <a:r>
              <a:rPr lang="it-IT" sz="2400" i="1" dirty="0" err="1"/>
              <a:t>showered</a:t>
            </a:r>
            <a:r>
              <a:rPr lang="it-IT" sz="2400" i="1" dirty="0"/>
              <a:t> on me.</a:t>
            </a:r>
            <a:br>
              <a:rPr lang="it-IT" sz="2400" i="1" dirty="0"/>
            </a:br>
            <a:r>
              <a:rPr lang="it-IT" sz="2400" i="1" dirty="0" err="1"/>
              <a:t>Nothing</a:t>
            </a:r>
            <a:r>
              <a:rPr lang="it-IT" sz="2400" i="1" dirty="0"/>
              <a:t> can </a:t>
            </a:r>
            <a:r>
              <a:rPr lang="it-IT" sz="2400" i="1" dirty="0" err="1"/>
              <a:t>satisfy</a:t>
            </a:r>
            <a:r>
              <a:rPr lang="it-IT" sz="2400" i="1" dirty="0"/>
              <a:t> me </a:t>
            </a:r>
            <a:r>
              <a:rPr lang="it-IT" sz="2400" i="1" dirty="0" err="1"/>
              <a:t>but</a:t>
            </a:r>
            <a:r>
              <a:rPr lang="it-IT" sz="2400" i="1" dirty="0"/>
              <a:t> </a:t>
            </a:r>
            <a:r>
              <a:rPr lang="it-IT" sz="2400" i="1" dirty="0" err="1"/>
              <a:t>Thee</a:t>
            </a:r>
            <a:r>
              <a:rPr lang="it-IT" sz="2400" i="1" dirty="0"/>
              <a:t>. I </a:t>
            </a:r>
            <a:r>
              <a:rPr lang="it-IT" sz="2400" i="1" dirty="0" err="1"/>
              <a:t>ask</a:t>
            </a:r>
            <a:r>
              <a:rPr lang="it-IT" sz="2400" i="1" dirty="0"/>
              <a:t> </a:t>
            </a:r>
            <a:r>
              <a:rPr lang="it-IT" sz="2400" i="1" dirty="0" err="1"/>
              <a:t>Thee</a:t>
            </a:r>
            <a:r>
              <a:rPr lang="it-IT" sz="2400" i="1" dirty="0"/>
              <a:t>, for </a:t>
            </a:r>
            <a:r>
              <a:rPr lang="it-IT" sz="2400" i="1" dirty="0" err="1"/>
              <a:t>Thyself</a:t>
            </a:r>
            <a:r>
              <a:rPr lang="it-IT" sz="2400" i="1" dirty="0"/>
              <a:t>, by </a:t>
            </a:r>
            <a:r>
              <a:rPr lang="it-IT" sz="2400" i="1" dirty="0" err="1"/>
              <a:t>Thyself</a:t>
            </a:r>
            <a:r>
              <a:rPr lang="it-IT" sz="2400" i="1" dirty="0"/>
              <a:t>».</a:t>
            </a:r>
            <a:br>
              <a:rPr lang="it-IT" sz="2400" i="1" dirty="0"/>
            </a:br>
            <a:endParaRPr lang="it-IT" sz="2400" i="1" dirty="0"/>
          </a:p>
          <a:p>
            <a:r>
              <a:rPr lang="it-IT" sz="2400" dirty="0"/>
              <a:t>- </a:t>
            </a:r>
            <a:r>
              <a:rPr lang="it-IT" sz="2400" dirty="0" err="1"/>
              <a:t>Preface</a:t>
            </a:r>
            <a:r>
              <a:rPr lang="it-IT" sz="2400" dirty="0"/>
              <a:t> to </a:t>
            </a:r>
            <a:r>
              <a:rPr lang="it-IT" sz="2400" dirty="0" err="1"/>
              <a:t>Kristina’s</a:t>
            </a:r>
            <a:r>
              <a:rPr lang="it-IT" sz="2400" dirty="0"/>
              <a:t> </a:t>
            </a:r>
            <a:r>
              <a:rPr lang="it-IT" sz="2400" dirty="0" err="1"/>
              <a:t>autobiography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3846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77EDA3-AE90-216A-6F80-1A6D50CA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253" y="-669189"/>
            <a:ext cx="7642004" cy="1527048"/>
          </a:xfrm>
        </p:spPr>
        <p:txBody>
          <a:bodyPr/>
          <a:lstStyle/>
          <a:p>
            <a:r>
              <a:rPr lang="it-IT" dirty="0" err="1"/>
              <a:t>Kristina’s</a:t>
            </a:r>
            <a:r>
              <a:rPr lang="it-IT" dirty="0"/>
              <a:t> </a:t>
            </a:r>
            <a:r>
              <a:rPr lang="it-IT" dirty="0" err="1"/>
              <a:t>memories</a:t>
            </a:r>
            <a:r>
              <a:rPr lang="it-IT" dirty="0"/>
              <a:t> in Rome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0E4490-DD97-28A0-EB96-34CB91F46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0332"/>
            <a:ext cx="12133109" cy="44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8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37229B-61CC-76AD-7661-456572FB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16" y="5200158"/>
            <a:ext cx="3739896" cy="1390330"/>
          </a:xfrm>
        </p:spPr>
        <p:txBody>
          <a:bodyPr anchor="t">
            <a:normAutofit/>
          </a:bodyPr>
          <a:lstStyle/>
          <a:p>
            <a:pPr algn="ctr"/>
            <a:r>
              <a:rPr lang="it-IT" sz="4000" dirty="0"/>
              <a:t>Death of the </a:t>
            </a:r>
            <a:r>
              <a:rPr lang="it-IT" sz="4000" dirty="0" err="1"/>
              <a:t>father</a:t>
            </a:r>
            <a:endParaRPr lang="it-IT" sz="4000" dirty="0"/>
          </a:p>
        </p:txBody>
      </p:sp>
      <p:pic>
        <p:nvPicPr>
          <p:cNvPr id="2050" name="Picture 2" descr="Immagine che contiene dipinto, nuvola, cavallo, battaglia&#10;&#10;Il contenuto generato dall'IA potrebbe non essere corretto.">
            <a:extLst>
              <a:ext uri="{FF2B5EF4-FFF2-40B4-BE49-F238E27FC236}">
                <a16:creationId xmlns:a16="http://schemas.microsoft.com/office/drawing/2014/main" id="{DB99517D-2117-83AB-BBB9-1D2729463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9297"/>
          <a:stretch>
            <a:fillRect/>
          </a:stretch>
        </p:blipFill>
        <p:spPr bwMode="auto">
          <a:xfrm>
            <a:off x="0" y="0"/>
            <a:ext cx="12192000" cy="48600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55" name="Content Placeholder 3">
            <a:extLst>
              <a:ext uri="{FF2B5EF4-FFF2-40B4-BE49-F238E27FC236}">
                <a16:creationId xmlns:a16="http://schemas.microsoft.com/office/drawing/2014/main" id="{6D3C4EAD-D506-996D-4298-46330CACCFF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56257" y="5200158"/>
            <a:ext cx="6400800" cy="1390330"/>
          </a:xfrm>
        </p:spPr>
        <p:txBody>
          <a:bodyPr>
            <a:normAutofit/>
          </a:bodyPr>
          <a:lstStyle/>
          <a:p>
            <a:r>
              <a:rPr lang="en-US" sz="2400" i="1" dirty="0"/>
              <a:t>Lützen, 1632</a:t>
            </a:r>
          </a:p>
        </p:txBody>
      </p:sp>
    </p:spTree>
    <p:extLst>
      <p:ext uri="{BB962C8B-B14F-4D97-AF65-F5344CB8AC3E}">
        <p14:creationId xmlns:p14="http://schemas.microsoft.com/office/powerpoint/2010/main" val="376086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914A9C-D4A4-7F6C-0734-1A0618B3B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8097" y="496634"/>
            <a:ext cx="6314097" cy="1390330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Madness of the </a:t>
            </a:r>
            <a:r>
              <a:rPr lang="it-IT" sz="3600" dirty="0" err="1"/>
              <a:t>mother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F8A3F5-6AED-C614-5A5B-D2370846BFC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579" y="1340405"/>
            <a:ext cx="5018940" cy="1390330"/>
          </a:xfrm>
        </p:spPr>
        <p:txBody>
          <a:bodyPr>
            <a:normAutofit/>
          </a:bodyPr>
          <a:lstStyle/>
          <a:p>
            <a:pPr algn="ctr"/>
            <a:r>
              <a:rPr lang="it-IT" sz="2000" dirty="0"/>
              <a:t>After </a:t>
            </a:r>
            <a:r>
              <a:rPr lang="it-IT" sz="2000" dirty="0" err="1"/>
              <a:t>two</a:t>
            </a:r>
            <a:r>
              <a:rPr lang="it-IT" sz="2000" dirty="0"/>
              <a:t> </a:t>
            </a:r>
            <a:r>
              <a:rPr lang="it-IT" sz="2000" dirty="0" err="1"/>
              <a:t>years</a:t>
            </a:r>
            <a:r>
              <a:rPr lang="it-IT" sz="2000" dirty="0"/>
              <a:t> of </a:t>
            </a:r>
            <a:r>
              <a:rPr lang="it-IT" sz="2000" dirty="0" err="1"/>
              <a:t>grief</a:t>
            </a:r>
            <a:r>
              <a:rPr lang="it-IT" sz="2000" dirty="0"/>
              <a:t>, Eleanor of </a:t>
            </a:r>
            <a:r>
              <a:rPr lang="it-IT" sz="2000" dirty="0" err="1"/>
              <a:t>Brandenburg</a:t>
            </a:r>
            <a:r>
              <a:rPr lang="it-IT" sz="2000" dirty="0"/>
              <a:t> </a:t>
            </a:r>
            <a:r>
              <a:rPr lang="it-IT" sz="2000" dirty="0" err="1"/>
              <a:t>was</a:t>
            </a:r>
            <a:r>
              <a:rPr lang="it-IT" sz="2000" dirty="0"/>
              <a:t> </a:t>
            </a:r>
            <a:r>
              <a:rPr lang="it-IT" sz="2000" dirty="0" err="1"/>
              <a:t>forcibly</a:t>
            </a:r>
            <a:r>
              <a:rPr lang="it-IT" sz="2000" dirty="0"/>
              <a:t> </a:t>
            </a:r>
            <a:r>
              <a:rPr lang="it-IT" sz="2000" dirty="0" err="1"/>
              <a:t>separated</a:t>
            </a:r>
            <a:r>
              <a:rPr lang="it-IT" sz="2000" dirty="0"/>
              <a:t> from </a:t>
            </a:r>
            <a:r>
              <a:rPr lang="it-IT" sz="2000" dirty="0" err="1"/>
              <a:t>her</a:t>
            </a:r>
            <a:r>
              <a:rPr lang="it-IT" sz="2000" dirty="0"/>
              <a:t> </a:t>
            </a:r>
            <a:r>
              <a:rPr lang="it-IT" sz="2000" dirty="0" err="1"/>
              <a:t>daughter</a:t>
            </a:r>
            <a:endParaRPr lang="it-IT" sz="2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ADBE906-5D90-5F4D-0DC7-966A62E84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482" y="-87682"/>
            <a:ext cx="5703518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1035A37-E6C2-833D-E9EB-0C6D5C82A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8304"/>
            <a:ext cx="6488482" cy="389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91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A9AEA4-AF22-0CE6-C199-4FAA0121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958" y="380246"/>
            <a:ext cx="4833691" cy="1390330"/>
          </a:xfrm>
        </p:spPr>
        <p:txBody>
          <a:bodyPr>
            <a:normAutofit/>
          </a:bodyPr>
          <a:lstStyle/>
          <a:p>
            <a:r>
              <a:rPr lang="it-IT" sz="3600" dirty="0"/>
              <a:t>Not a standard lady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A2F535-F58B-DF6C-BC61-51A715AD4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061628" cy="68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DD4F92-FDFC-96C8-A4D6-4C53F76C99B8}"/>
              </a:ext>
            </a:extLst>
          </p:cNvPr>
          <p:cNvSpPr txBox="1"/>
          <p:nvPr/>
        </p:nvSpPr>
        <p:spPr>
          <a:xfrm>
            <a:off x="4616823" y="1657842"/>
            <a:ext cx="702710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/>
              <a:t>«</a:t>
            </a:r>
            <a:r>
              <a:rPr lang="it-IT" sz="2000" i="1" dirty="0" err="1"/>
              <a:t>Patience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the </a:t>
            </a:r>
            <a:r>
              <a:rPr lang="it-IT" sz="2000" i="1" dirty="0" err="1"/>
              <a:t>virtue</a:t>
            </a:r>
            <a:r>
              <a:rPr lang="it-IT" sz="2000" i="1" dirty="0"/>
              <a:t> of </a:t>
            </a:r>
            <a:r>
              <a:rPr lang="it-IT" sz="2000" i="1" dirty="0" err="1"/>
              <a:t>those</a:t>
            </a:r>
            <a:r>
              <a:rPr lang="it-IT" sz="2000" i="1" dirty="0"/>
              <a:t> </a:t>
            </a:r>
            <a:r>
              <a:rPr lang="it-IT" sz="2000" i="1" dirty="0" err="1"/>
              <a:t>who</a:t>
            </a:r>
            <a:r>
              <a:rPr lang="it-IT" sz="2000" i="1" dirty="0"/>
              <a:t> </a:t>
            </a:r>
            <a:r>
              <a:rPr lang="it-IT" sz="2000" i="1" dirty="0" err="1"/>
              <a:t>lacks</a:t>
            </a:r>
            <a:r>
              <a:rPr lang="it-IT" sz="2000" i="1" dirty="0"/>
              <a:t> </a:t>
            </a:r>
            <a:r>
              <a:rPr lang="it-IT" sz="2000" i="1" dirty="0" err="1"/>
              <a:t>either</a:t>
            </a:r>
            <a:r>
              <a:rPr lang="it-IT" sz="2000" i="1" dirty="0"/>
              <a:t> </a:t>
            </a:r>
            <a:r>
              <a:rPr lang="it-IT" sz="2000" i="1" dirty="0" err="1"/>
              <a:t>courage</a:t>
            </a:r>
            <a:r>
              <a:rPr lang="it-IT" sz="2000" i="1" dirty="0"/>
              <a:t> or </a:t>
            </a:r>
            <a:r>
              <a:rPr lang="it-IT" sz="2000" i="1" dirty="0" err="1"/>
              <a:t>strenght</a:t>
            </a:r>
            <a:r>
              <a:rPr lang="it-IT" sz="2000" i="1" dirty="0"/>
              <a:t>».</a:t>
            </a:r>
          </a:p>
          <a:p>
            <a:endParaRPr lang="it-IT" sz="2000" i="1" dirty="0"/>
          </a:p>
          <a:p>
            <a:r>
              <a:rPr lang="it-IT" sz="2000" i="1" dirty="0"/>
              <a:t>«</a:t>
            </a:r>
            <a:r>
              <a:rPr lang="it-IT" sz="2000" i="1" dirty="0" err="1"/>
              <a:t>Despair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pride: a secret and </a:t>
            </a:r>
            <a:r>
              <a:rPr lang="it-IT" sz="2000" i="1" dirty="0" err="1"/>
              <a:t>criminal</a:t>
            </a:r>
            <a:r>
              <a:rPr lang="it-IT" sz="2000" i="1" dirty="0"/>
              <a:t> </a:t>
            </a:r>
            <a:r>
              <a:rPr lang="it-IT" sz="2000" i="1" dirty="0" err="1"/>
              <a:t>presumption</a:t>
            </a:r>
            <a:r>
              <a:rPr lang="it-IT" sz="2000" i="1" dirty="0"/>
              <a:t>».</a:t>
            </a:r>
          </a:p>
          <a:p>
            <a:endParaRPr lang="it-IT" sz="2000" i="1" dirty="0"/>
          </a:p>
          <a:p>
            <a:r>
              <a:rPr lang="it-IT" sz="2000" i="1" dirty="0"/>
              <a:t>«</a:t>
            </a:r>
            <a:r>
              <a:rPr lang="it-IT" sz="2000" i="1" dirty="0" err="1"/>
              <a:t>Weakness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the </a:t>
            </a:r>
            <a:r>
              <a:rPr lang="it-IT" sz="2000" i="1" dirty="0" err="1"/>
              <a:t>greatest</a:t>
            </a:r>
            <a:r>
              <a:rPr lang="it-IT" sz="2000" i="1" dirty="0"/>
              <a:t> of </a:t>
            </a:r>
            <a:r>
              <a:rPr lang="it-IT" sz="2000" i="1" dirty="0" err="1"/>
              <a:t>misfortunes</a:t>
            </a:r>
            <a:r>
              <a:rPr lang="it-IT" sz="2000" i="1" dirty="0"/>
              <a:t> and the </a:t>
            </a:r>
            <a:r>
              <a:rPr lang="it-IT" sz="2000" i="1" dirty="0" err="1"/>
              <a:t>greatest</a:t>
            </a:r>
            <a:r>
              <a:rPr lang="it-IT" sz="2000" i="1" dirty="0"/>
              <a:t> of </a:t>
            </a:r>
            <a:r>
              <a:rPr lang="it-IT" sz="2000" i="1" dirty="0" err="1"/>
              <a:t>defects</a:t>
            </a:r>
            <a:r>
              <a:rPr lang="it-IT" sz="2000" i="1" dirty="0"/>
              <a:t>».</a:t>
            </a:r>
          </a:p>
          <a:p>
            <a:endParaRPr lang="it-IT" sz="2000" i="1" dirty="0"/>
          </a:p>
          <a:p>
            <a:r>
              <a:rPr lang="it-IT" sz="2000" i="1" dirty="0"/>
              <a:t>«Not </a:t>
            </a:r>
            <a:r>
              <a:rPr lang="it-IT" sz="2000" i="1" dirty="0" err="1"/>
              <a:t>only</a:t>
            </a:r>
            <a:r>
              <a:rPr lang="it-IT" sz="2000" i="1" dirty="0"/>
              <a:t> money, </a:t>
            </a:r>
            <a:r>
              <a:rPr lang="it-IT" sz="2000" i="1" dirty="0" err="1"/>
              <a:t>but</a:t>
            </a:r>
            <a:r>
              <a:rPr lang="it-IT" sz="2000" i="1" dirty="0"/>
              <a:t> </a:t>
            </a:r>
            <a:r>
              <a:rPr lang="it-IT" sz="2000" i="1" dirty="0" err="1"/>
              <a:t>also</a:t>
            </a:r>
            <a:r>
              <a:rPr lang="it-IT" sz="2000" i="1" dirty="0"/>
              <a:t> health, </a:t>
            </a:r>
            <a:r>
              <a:rPr lang="it-IT" sz="2000" i="1" dirty="0" err="1"/>
              <a:t>exists</a:t>
            </a:r>
            <a:r>
              <a:rPr lang="it-IT" sz="2000" i="1" dirty="0"/>
              <a:t> to be </a:t>
            </a:r>
            <a:r>
              <a:rPr lang="it-IT" sz="2000" i="1" dirty="0" err="1"/>
              <a:t>spent</a:t>
            </a:r>
            <a:r>
              <a:rPr lang="it-IT" sz="2000" i="1" dirty="0"/>
              <a:t>».</a:t>
            </a:r>
          </a:p>
          <a:p>
            <a:endParaRPr lang="it-IT" sz="2000" i="1" dirty="0"/>
          </a:p>
          <a:p>
            <a:r>
              <a:rPr lang="it-IT" sz="2000" i="1" dirty="0"/>
              <a:t>«</a:t>
            </a:r>
            <a:r>
              <a:rPr lang="it-IT" sz="2000" i="1" dirty="0" err="1"/>
              <a:t>We</a:t>
            </a:r>
            <a:r>
              <a:rPr lang="it-IT" sz="2000" i="1" dirty="0"/>
              <a:t> are </a:t>
            </a:r>
            <a:r>
              <a:rPr lang="it-IT" sz="2000" i="1" dirty="0" err="1"/>
              <a:t>always</a:t>
            </a:r>
            <a:r>
              <a:rPr lang="it-IT" sz="2000" i="1" dirty="0"/>
              <a:t> </a:t>
            </a:r>
            <a:r>
              <a:rPr lang="it-IT" sz="2000" i="1" dirty="0" err="1"/>
              <a:t>children</a:t>
            </a:r>
            <a:r>
              <a:rPr lang="it-IT" sz="2000" i="1" dirty="0"/>
              <a:t>: </a:t>
            </a:r>
            <a:r>
              <a:rPr lang="it-IT" sz="2000" i="1" dirty="0" err="1"/>
              <a:t>we</a:t>
            </a:r>
            <a:r>
              <a:rPr lang="it-IT" sz="2000" i="1" dirty="0"/>
              <a:t> just </a:t>
            </a:r>
            <a:r>
              <a:rPr lang="it-IT" sz="2000" i="1" dirty="0" err="1"/>
              <a:t>change</a:t>
            </a:r>
            <a:r>
              <a:rPr lang="it-IT" sz="2000" i="1" dirty="0"/>
              <a:t> </a:t>
            </a:r>
            <a:r>
              <a:rPr lang="it-IT" sz="2000" i="1" dirty="0" err="1"/>
              <a:t>our</a:t>
            </a:r>
            <a:r>
              <a:rPr lang="it-IT" sz="2000" i="1" dirty="0"/>
              <a:t> games and </a:t>
            </a:r>
            <a:r>
              <a:rPr lang="it-IT" sz="2000" i="1" dirty="0" err="1"/>
              <a:t>our</a:t>
            </a:r>
            <a:r>
              <a:rPr lang="it-IT" sz="2000" i="1" dirty="0"/>
              <a:t> toys».</a:t>
            </a:r>
          </a:p>
          <a:p>
            <a:endParaRPr lang="it-IT" dirty="0"/>
          </a:p>
          <a:p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899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0729A-2650-1473-0F18-05613E5C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0" y="452794"/>
            <a:ext cx="4875199" cy="1390330"/>
          </a:xfrm>
        </p:spPr>
        <p:txBody>
          <a:bodyPr>
            <a:normAutofit/>
          </a:bodyPr>
          <a:lstStyle/>
          <a:p>
            <a:r>
              <a:rPr lang="it-IT" sz="3600" dirty="0"/>
              <a:t>A </a:t>
            </a:r>
            <a:r>
              <a:rPr lang="it-IT" sz="3600" dirty="0" err="1"/>
              <a:t>brilliant</a:t>
            </a:r>
            <a:r>
              <a:rPr lang="it-IT" sz="3600" dirty="0"/>
              <a:t> start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941BBF-C32D-DF8F-49BD-04C2BF283F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7133" y="1401732"/>
            <a:ext cx="4984733" cy="1390330"/>
          </a:xfrm>
        </p:spPr>
        <p:txBody>
          <a:bodyPr>
            <a:noAutofit/>
          </a:bodyPr>
          <a:lstStyle/>
          <a:p>
            <a:pPr algn="just"/>
            <a:r>
              <a:rPr lang="it-IT" sz="1800" dirty="0"/>
              <a:t>1644 – 1648: Kristina </a:t>
            </a:r>
            <a:r>
              <a:rPr lang="it-IT" sz="1800" dirty="0" err="1"/>
              <a:t>settled</a:t>
            </a:r>
            <a:r>
              <a:rPr lang="it-IT" sz="1800" dirty="0"/>
              <a:t> </a:t>
            </a:r>
            <a:r>
              <a:rPr lang="it-IT" sz="1800" dirty="0" err="1"/>
              <a:t>brilliantly</a:t>
            </a:r>
            <a:r>
              <a:rPr lang="it-IT" sz="1800" dirty="0"/>
              <a:t> the </a:t>
            </a:r>
            <a:r>
              <a:rPr lang="it-IT" sz="1800" dirty="0" err="1"/>
              <a:t>Thirty</a:t>
            </a:r>
            <a:r>
              <a:rPr lang="it-IT" sz="1800" dirty="0"/>
              <a:t> Years War </a:t>
            </a:r>
            <a:r>
              <a:rPr lang="it-IT" sz="1800" dirty="0" err="1"/>
              <a:t>as</a:t>
            </a:r>
            <a:r>
              <a:rPr lang="it-IT" sz="1800" dirty="0"/>
              <a:t> for </a:t>
            </a:r>
            <a:r>
              <a:rPr lang="it-IT" sz="1800" dirty="0" err="1"/>
              <a:t>concerning</a:t>
            </a:r>
            <a:r>
              <a:rPr lang="it-IT" sz="1800" dirty="0"/>
              <a:t> </a:t>
            </a:r>
            <a:r>
              <a:rPr lang="it-IT" sz="1800" dirty="0" err="1"/>
              <a:t>Sweden</a:t>
            </a:r>
            <a:r>
              <a:rPr lang="it-IT" sz="1800" dirty="0"/>
              <a:t>, </a:t>
            </a:r>
            <a:r>
              <a:rPr lang="it-IT" sz="1800" dirty="0" err="1"/>
              <a:t>gaining</a:t>
            </a:r>
            <a:r>
              <a:rPr lang="it-IT" sz="1800" dirty="0"/>
              <a:t> new </a:t>
            </a:r>
            <a:r>
              <a:rPr lang="it-IT" sz="1800" dirty="0" err="1"/>
              <a:t>regions</a:t>
            </a:r>
            <a:r>
              <a:rPr lang="it-IT" sz="1800" dirty="0"/>
              <a:t> for </a:t>
            </a:r>
            <a:r>
              <a:rPr lang="it-IT" sz="1800" dirty="0" err="1"/>
              <a:t>her</a:t>
            </a:r>
            <a:r>
              <a:rPr lang="it-IT" sz="1800" dirty="0"/>
              <a:t> </a:t>
            </a:r>
            <a:r>
              <a:rPr lang="it-IT" sz="1800" dirty="0" err="1"/>
              <a:t>kingdom</a:t>
            </a:r>
            <a:r>
              <a:rPr lang="it-IT" sz="1800" dirty="0"/>
              <a:t>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5460A2-0CAE-3269-371C-5C410528E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0" y="0"/>
            <a:ext cx="5822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2D927A-BD3C-D462-D883-B0F2C4304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02" y="2792062"/>
            <a:ext cx="4875196" cy="38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5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0877B3-783F-9596-B774-2A2F86D93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95" y="4454860"/>
            <a:ext cx="4897678" cy="1839469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But </a:t>
            </a:r>
            <a:r>
              <a:rPr lang="it-IT" sz="3600" dirty="0" err="1"/>
              <a:t>other</a:t>
            </a:r>
            <a:r>
              <a:rPr lang="it-IT" sz="3600" dirty="0"/>
              <a:t> </a:t>
            </a:r>
            <a:r>
              <a:rPr lang="it-IT" sz="3600" dirty="0" err="1"/>
              <a:t>passions</a:t>
            </a:r>
            <a:r>
              <a:rPr lang="it-IT" sz="3600" dirty="0"/>
              <a:t> </a:t>
            </a:r>
            <a:r>
              <a:rPr lang="it-IT" sz="3600" dirty="0" err="1"/>
              <a:t>overtook</a:t>
            </a:r>
            <a:r>
              <a:rPr lang="it-IT" sz="3600" dirty="0"/>
              <a:t> </a:t>
            </a:r>
            <a:r>
              <a:rPr lang="it-IT" sz="3600" dirty="0" err="1"/>
              <a:t>her</a:t>
            </a:r>
            <a:endParaRPr lang="it-IT" sz="3600" dirty="0"/>
          </a:p>
        </p:txBody>
      </p:sp>
      <p:pic>
        <p:nvPicPr>
          <p:cNvPr id="10" name="Segnaposto contenuto 9" descr="Immagine che contiene vestiti, dipinto, Viso umano, persona&#10;&#10;Il contenuto generato dall'IA potrebbe non essere corretto.">
            <a:extLst>
              <a:ext uri="{FF2B5EF4-FFF2-40B4-BE49-F238E27FC236}">
                <a16:creationId xmlns:a16="http://schemas.microsoft.com/office/drawing/2014/main" id="{F4CC6318-4CC2-19A8-EB05-D3B7D773A8B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139836" cy="4179716"/>
          </a:xfrm>
        </p:spPr>
      </p:pic>
      <p:pic>
        <p:nvPicPr>
          <p:cNvPr id="5122" name="Picture 2" descr="Ugo Grozio - Wikipedia">
            <a:extLst>
              <a:ext uri="{FF2B5EF4-FFF2-40B4-BE49-F238E27FC236}">
                <a16:creationId xmlns:a16="http://schemas.microsoft.com/office/drawing/2014/main" id="{E5E316D8-7B4E-0C0A-EE67-9E1D8D2D9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364" y="1463989"/>
            <a:ext cx="2154477" cy="271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ndefined">
            <a:extLst>
              <a:ext uri="{FF2B5EF4-FFF2-40B4-BE49-F238E27FC236}">
                <a16:creationId xmlns:a16="http://schemas.microsoft.com/office/drawing/2014/main" id="{7E5B3584-0D3F-4C86-78DF-0FECD2233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733" y="1496281"/>
            <a:ext cx="1791222" cy="269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DF0845CA-FA59-BE27-D8BC-C042A5731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18" y="4321269"/>
            <a:ext cx="2012537" cy="239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CDBDE276-EA51-EF40-F652-88FC9FC9C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282" y="4266759"/>
            <a:ext cx="1504559" cy="24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ED08558-E732-3460-6EA7-625F24B04852}"/>
              </a:ext>
            </a:extLst>
          </p:cNvPr>
          <p:cNvSpPr txBox="1"/>
          <p:nvPr/>
        </p:nvSpPr>
        <p:spPr>
          <a:xfrm>
            <a:off x="7440460" y="225468"/>
            <a:ext cx="4455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1649 – 1654: Kristina </a:t>
            </a:r>
            <a:r>
              <a:rPr lang="it-IT" dirty="0" err="1"/>
              <a:t>plonged</a:t>
            </a:r>
            <a:r>
              <a:rPr lang="it-IT" dirty="0"/>
              <a:t> </a:t>
            </a:r>
            <a:r>
              <a:rPr lang="it-IT" dirty="0" err="1"/>
              <a:t>herself</a:t>
            </a:r>
            <a:r>
              <a:rPr lang="it-IT" dirty="0"/>
              <a:t> in </a:t>
            </a:r>
            <a:r>
              <a:rPr lang="it-IT" dirty="0" err="1"/>
              <a:t>her</a:t>
            </a:r>
            <a:r>
              <a:rPr lang="it-IT" dirty="0"/>
              <a:t> studies, </a:t>
            </a:r>
            <a:r>
              <a:rPr lang="it-IT" dirty="0" err="1"/>
              <a:t>committing</a:t>
            </a:r>
            <a:r>
              <a:rPr lang="it-IT" dirty="0"/>
              <a:t> policy-making to </a:t>
            </a:r>
            <a:r>
              <a:rPr lang="it-IT" dirty="0" err="1"/>
              <a:t>corrupt</a:t>
            </a:r>
            <a:r>
              <a:rPr lang="it-IT" dirty="0"/>
              <a:t> </a:t>
            </a:r>
            <a:r>
              <a:rPr lang="it-IT" dirty="0" err="1"/>
              <a:t>officers</a:t>
            </a:r>
            <a:r>
              <a:rPr lang="it-IT" dirty="0"/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E1CC0D-C5AC-93AA-4BB1-FD2E6B61E609}"/>
              </a:ext>
            </a:extLst>
          </p:cNvPr>
          <p:cNvSpPr txBox="1"/>
          <p:nvPr/>
        </p:nvSpPr>
        <p:spPr>
          <a:xfrm>
            <a:off x="175364" y="6094274"/>
            <a:ext cx="804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/>
              <a:t>«A prince must think to </a:t>
            </a:r>
            <a:r>
              <a:rPr lang="it-IT" sz="2000" i="1" dirty="0" err="1"/>
              <a:t>himself</a:t>
            </a:r>
            <a:r>
              <a:rPr lang="it-IT" sz="2000" i="1" dirty="0"/>
              <a:t> </a:t>
            </a:r>
            <a:r>
              <a:rPr lang="it-IT" sz="2000" i="1" dirty="0" err="1"/>
              <a:t>as</a:t>
            </a:r>
            <a:r>
              <a:rPr lang="it-IT" sz="2000" i="1" dirty="0"/>
              <a:t> a slave </a:t>
            </a:r>
            <a:r>
              <a:rPr lang="it-IT" sz="2000" i="1" dirty="0" err="1"/>
              <a:t>crowned</a:t>
            </a:r>
            <a:r>
              <a:rPr lang="it-IT" sz="2000" i="1" dirty="0"/>
              <a:t> by the people».</a:t>
            </a:r>
          </a:p>
        </p:txBody>
      </p:sp>
    </p:spTree>
    <p:extLst>
      <p:ext uri="{BB962C8B-B14F-4D97-AF65-F5344CB8AC3E}">
        <p14:creationId xmlns:p14="http://schemas.microsoft.com/office/powerpoint/2010/main" val="59337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3679F4-BE3B-AD36-D108-406998EC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103" y="585090"/>
            <a:ext cx="4663440" cy="1554480"/>
          </a:xfrm>
        </p:spPr>
        <p:txBody>
          <a:bodyPr anchor="b">
            <a:normAutofit/>
          </a:bodyPr>
          <a:lstStyle/>
          <a:p>
            <a:pPr algn="ctr"/>
            <a:r>
              <a:rPr lang="it-IT" sz="4800" dirty="0"/>
              <a:t>Conversion to </a:t>
            </a:r>
            <a:r>
              <a:rPr lang="it-IT" sz="4800" dirty="0" err="1"/>
              <a:t>Catholicism</a:t>
            </a:r>
            <a:endParaRPr lang="it-IT" sz="4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C0A5B6-1EC9-E728-171F-01148B8E70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88" r="1" b="1"/>
          <a:stretch>
            <a:fillRect/>
          </a:stretch>
        </p:blipFill>
        <p:spPr>
          <a:xfrm>
            <a:off x="20" y="10"/>
            <a:ext cx="6099028" cy="6857990"/>
          </a:xfrm>
          <a:prstGeom prst="rect">
            <a:avLst/>
          </a:prstGeom>
          <a:noFill/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D51BFA5-792C-EFBF-2DE0-9360E71A0024}"/>
              </a:ext>
            </a:extLst>
          </p:cNvPr>
          <p:cNvSpPr txBox="1"/>
          <p:nvPr/>
        </p:nvSpPr>
        <p:spPr>
          <a:xfrm>
            <a:off x="6584305" y="3266869"/>
            <a:ext cx="53110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/>
              <a:t>«By whatever gate </a:t>
            </a:r>
            <a:r>
              <a:rPr lang="it-IT" sz="2000" i="1" dirty="0" err="1"/>
              <a:t>we</a:t>
            </a:r>
            <a:r>
              <a:rPr lang="it-IT" sz="2000" i="1" dirty="0"/>
              <a:t> </a:t>
            </a:r>
            <a:r>
              <a:rPr lang="it-IT" sz="2000" i="1" dirty="0" err="1"/>
              <a:t>enter</a:t>
            </a:r>
            <a:r>
              <a:rPr lang="it-IT" sz="2000" i="1" dirty="0"/>
              <a:t> </a:t>
            </a:r>
            <a:r>
              <a:rPr lang="it-IT" sz="2000" i="1" dirty="0" err="1"/>
              <a:t>Eternity</a:t>
            </a:r>
            <a:r>
              <a:rPr lang="it-IT" sz="2000" i="1" dirty="0"/>
              <a:t>, </a:t>
            </a:r>
            <a:r>
              <a:rPr lang="it-IT" sz="2000" i="1" dirty="0" err="1"/>
              <a:t>it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a gate of </a:t>
            </a:r>
            <a:r>
              <a:rPr lang="it-IT" sz="2000" i="1" dirty="0" err="1"/>
              <a:t>triumph</a:t>
            </a:r>
            <a:r>
              <a:rPr lang="it-IT" sz="2000" i="1" dirty="0"/>
              <a:t>».</a:t>
            </a:r>
            <a:br>
              <a:rPr lang="it-IT" sz="2000" i="1" dirty="0"/>
            </a:br>
            <a:endParaRPr lang="it-IT" sz="2000" i="1" dirty="0"/>
          </a:p>
          <a:p>
            <a:endParaRPr lang="it-IT" sz="2000" i="1" dirty="0"/>
          </a:p>
          <a:p>
            <a:r>
              <a:rPr lang="it-IT" sz="2000" i="1" dirty="0"/>
              <a:t>«</a:t>
            </a:r>
            <a:r>
              <a:rPr lang="it-IT" sz="2000" i="1" dirty="0" err="1"/>
              <a:t>We</a:t>
            </a:r>
            <a:r>
              <a:rPr lang="it-IT" sz="2000" i="1" dirty="0"/>
              <a:t> </a:t>
            </a:r>
            <a:r>
              <a:rPr lang="it-IT" sz="2000" i="1" dirty="0" err="1"/>
              <a:t>may</a:t>
            </a:r>
            <a:r>
              <a:rPr lang="it-IT" sz="2000" i="1" dirty="0"/>
              <a:t> </a:t>
            </a:r>
            <a:r>
              <a:rPr lang="it-IT" sz="2000" i="1" dirty="0" err="1"/>
              <a:t>easily</a:t>
            </a:r>
            <a:r>
              <a:rPr lang="it-IT" sz="2000" i="1" dirty="0"/>
              <a:t> be </a:t>
            </a:r>
            <a:r>
              <a:rPr lang="it-IT" sz="2000" i="1" dirty="0" err="1"/>
              <a:t>heroes</a:t>
            </a:r>
            <a:r>
              <a:rPr lang="it-IT" sz="2000" i="1" dirty="0"/>
              <a:t> or </a:t>
            </a:r>
            <a:r>
              <a:rPr lang="it-IT" sz="2000" i="1" dirty="0" err="1"/>
              <a:t>saints</a:t>
            </a:r>
            <a:r>
              <a:rPr lang="it-IT" sz="2000" i="1" dirty="0"/>
              <a:t> in the opinion of </a:t>
            </a:r>
            <a:r>
              <a:rPr lang="it-IT" sz="2000" i="1" dirty="0" err="1"/>
              <a:t>others</a:t>
            </a:r>
            <a:r>
              <a:rPr lang="it-IT" sz="2000" i="1" dirty="0"/>
              <a:t>, </a:t>
            </a:r>
            <a:r>
              <a:rPr lang="it-IT" sz="2000" i="1" dirty="0" err="1"/>
              <a:t>but</a:t>
            </a:r>
            <a:r>
              <a:rPr lang="it-IT" sz="2000" i="1" dirty="0"/>
              <a:t> </a:t>
            </a:r>
            <a:r>
              <a:rPr lang="it-IT" sz="2000" i="1" dirty="0" err="1"/>
              <a:t>we</a:t>
            </a:r>
            <a:r>
              <a:rPr lang="it-IT" sz="2000" i="1" dirty="0"/>
              <a:t> must be </a:t>
            </a:r>
            <a:r>
              <a:rPr lang="it-IT" sz="2000" i="1" dirty="0" err="1"/>
              <a:t>saints</a:t>
            </a:r>
            <a:r>
              <a:rPr lang="it-IT" sz="2000" i="1" dirty="0"/>
              <a:t> after </a:t>
            </a:r>
            <a:r>
              <a:rPr lang="it-IT" sz="2000" i="1" dirty="0" err="1"/>
              <a:t>God’s</a:t>
            </a:r>
            <a:r>
              <a:rPr lang="it-IT" sz="2000" i="1" dirty="0"/>
              <a:t> fashion».</a:t>
            </a:r>
          </a:p>
        </p:txBody>
      </p:sp>
    </p:spTree>
    <p:extLst>
      <p:ext uri="{BB962C8B-B14F-4D97-AF65-F5344CB8AC3E}">
        <p14:creationId xmlns:p14="http://schemas.microsoft.com/office/powerpoint/2010/main" val="412312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5306F3-7A37-C345-CDCF-991D63D4A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77" y="-362010"/>
            <a:ext cx="4663440" cy="1554480"/>
          </a:xfrm>
        </p:spPr>
        <p:txBody>
          <a:bodyPr/>
          <a:lstStyle/>
          <a:p>
            <a:r>
              <a:rPr lang="it-IT" dirty="0" err="1"/>
              <a:t>Why</a:t>
            </a:r>
            <a:r>
              <a:rPr lang="it-IT" dirty="0"/>
              <a:t> </a:t>
            </a:r>
            <a:r>
              <a:rPr lang="it-IT" dirty="0" err="1"/>
              <a:t>Catholic</a:t>
            </a:r>
            <a:r>
              <a:rPr lang="it-IT" dirty="0"/>
              <a:t>?</a:t>
            </a:r>
          </a:p>
        </p:txBody>
      </p:sp>
      <p:pic>
        <p:nvPicPr>
          <p:cNvPr id="8" name="Immagine 7" descr="Immagine che contiene dipinto, Viso umano, arte, persona&#10;&#10;Il contenuto generato dall'IA potrebbe non essere corretto.">
            <a:extLst>
              <a:ext uri="{FF2B5EF4-FFF2-40B4-BE49-F238E27FC236}">
                <a16:creationId xmlns:a16="http://schemas.microsoft.com/office/drawing/2014/main" id="{46A44202-1BA6-0E62-C119-4AA804A74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90" y="1607247"/>
            <a:ext cx="4515632" cy="338672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69C68B1-9503-C88F-6447-FEFD92C0E010}"/>
              </a:ext>
            </a:extLst>
          </p:cNvPr>
          <p:cNvSpPr txBox="1"/>
          <p:nvPr/>
        </p:nvSpPr>
        <p:spPr>
          <a:xfrm>
            <a:off x="340290" y="5250753"/>
            <a:ext cx="4273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1. Just a </a:t>
            </a:r>
            <a:r>
              <a:rPr lang="it-IT" sz="2000" dirty="0" err="1"/>
              <a:t>pretext</a:t>
            </a:r>
            <a:r>
              <a:rPr lang="it-IT" sz="2000" dirty="0"/>
              <a:t> to </a:t>
            </a:r>
            <a:r>
              <a:rPr lang="it-IT" sz="2000" dirty="0" err="1"/>
              <a:t>leave</a:t>
            </a:r>
            <a:r>
              <a:rPr lang="it-IT" sz="2000" dirty="0"/>
              <a:t> the </a:t>
            </a:r>
            <a:r>
              <a:rPr lang="it-IT" sz="2000" dirty="0" err="1"/>
              <a:t>throne</a:t>
            </a:r>
            <a:r>
              <a:rPr lang="it-IT" sz="2000" dirty="0"/>
              <a:t>?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94B8857-550B-BB01-B28C-5D15DD680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22" y="0"/>
            <a:ext cx="5959607" cy="2962021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683D1A6-9C0B-DBC8-9B04-1A830BEF8442}"/>
              </a:ext>
            </a:extLst>
          </p:cNvPr>
          <p:cNvSpPr txBox="1"/>
          <p:nvPr/>
        </p:nvSpPr>
        <p:spPr>
          <a:xfrm>
            <a:off x="6091417" y="3028890"/>
            <a:ext cx="6100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2. Just </a:t>
            </a:r>
            <a:r>
              <a:rPr lang="it-IT" sz="2000" dirty="0" err="1"/>
              <a:t>need</a:t>
            </a:r>
            <a:r>
              <a:rPr lang="it-IT" sz="2000" dirty="0"/>
              <a:t> for a more </a:t>
            </a:r>
            <a:r>
              <a:rPr lang="it-IT" sz="2000" dirty="0" err="1"/>
              <a:t>relaxed</a:t>
            </a:r>
            <a:r>
              <a:rPr lang="it-IT" sz="2000" dirty="0"/>
              <a:t> </a:t>
            </a:r>
            <a:r>
              <a:rPr lang="it-IT" sz="2000" dirty="0" err="1"/>
              <a:t>sexual</a:t>
            </a:r>
            <a:r>
              <a:rPr lang="it-IT" sz="2000" dirty="0"/>
              <a:t> </a:t>
            </a:r>
            <a:r>
              <a:rPr lang="it-IT" sz="2000" dirty="0" err="1"/>
              <a:t>morality</a:t>
            </a:r>
            <a:r>
              <a:rPr lang="it-IT" sz="2000" dirty="0"/>
              <a:t>?</a:t>
            </a:r>
          </a:p>
        </p:txBody>
      </p:sp>
      <p:pic>
        <p:nvPicPr>
          <p:cNvPr id="7174" name="Picture 6" descr="René Descartes (1596-1650) nació hace 375 años, su pensamiento en 10 citas  | Aristegui Noticias">
            <a:extLst>
              <a:ext uri="{FF2B5EF4-FFF2-40B4-BE49-F238E27FC236}">
                <a16:creationId xmlns:a16="http://schemas.microsoft.com/office/drawing/2014/main" id="{BCC909E6-840F-6E7B-A35A-CD534BE14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17" y="4258554"/>
            <a:ext cx="3902899" cy="24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4DA96DB-A982-B3E2-B5D0-CD986F8C7A98}"/>
              </a:ext>
            </a:extLst>
          </p:cNvPr>
          <p:cNvSpPr txBox="1"/>
          <p:nvPr/>
        </p:nvSpPr>
        <p:spPr>
          <a:xfrm>
            <a:off x="9544833" y="5250753"/>
            <a:ext cx="194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3. Descartes?</a:t>
            </a:r>
          </a:p>
        </p:txBody>
      </p:sp>
    </p:spTree>
    <p:extLst>
      <p:ext uri="{BB962C8B-B14F-4D97-AF65-F5344CB8AC3E}">
        <p14:creationId xmlns:p14="http://schemas.microsoft.com/office/powerpoint/2010/main" val="2083144594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3D43F4A-02D5-42AD-9542-27487597C212}" vid="{14154C61-C2E2-42F2-9833-4EC39495D4C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600</Words>
  <Application>Microsoft Office PowerPoint</Application>
  <PresentationFormat>Widescreen</PresentationFormat>
  <Paragraphs>60</Paragraphs>
  <Slides>22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Helena</vt:lpstr>
      <vt:lpstr>KRISTINA</vt:lpstr>
      <vt:lpstr>Childhood</vt:lpstr>
      <vt:lpstr>Death of the father</vt:lpstr>
      <vt:lpstr>Madness of the mother</vt:lpstr>
      <vt:lpstr>Not a standard lady</vt:lpstr>
      <vt:lpstr>A brilliant start</vt:lpstr>
      <vt:lpstr>But other passions overtook her</vt:lpstr>
      <vt:lpstr>Conversion to Catholicism</vt:lpstr>
      <vt:lpstr>Why Catholic?</vt:lpstr>
      <vt:lpstr>1655: Kristina moved to Rome</vt:lpstr>
      <vt:lpstr>Presentazione standard di PowerPoint</vt:lpstr>
      <vt:lpstr>First love affairs</vt:lpstr>
      <vt:lpstr>Failed plots</vt:lpstr>
      <vt:lpstr>1659:  a royal residence  by the Tiber </vt:lpstr>
      <vt:lpstr>Presentazione standard di PowerPoint</vt:lpstr>
      <vt:lpstr>The Royal  Academy  of Rome</vt:lpstr>
      <vt:lpstr>Concerts</vt:lpstr>
      <vt:lpstr>Theatre</vt:lpstr>
      <vt:lpstr>Death (1689)</vt:lpstr>
      <vt:lpstr>Modern explanations</vt:lpstr>
      <vt:lpstr>Presentazione standard di PowerPoint</vt:lpstr>
      <vt:lpstr>Kristina’s memories in Rome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KRISTINA</dc:title>
  <dc:creator>Emanuele Pinelli</dc:creator>
  <cp:lastModifiedBy>adrianoabate56@gmail.com</cp:lastModifiedBy>
  <cp:revision>38</cp:revision>
  <dcterms:created xsi:type="dcterms:W3CDTF">2025-10-02T13:03:55Z</dcterms:created>
  <dcterms:modified xsi:type="dcterms:W3CDTF">2026-01-08T15:54:01Z</dcterms:modified>
</cp:coreProperties>
</file>