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65" r:id="rId3"/>
    <p:sldId id="257" r:id="rId4"/>
    <p:sldId id="259" r:id="rId5"/>
    <p:sldId id="260" r:id="rId6"/>
    <p:sldId id="264" r:id="rId7"/>
    <p:sldId id="261" r:id="rId8"/>
    <p:sldId id="262" r:id="rId9"/>
    <p:sldId id="263" r:id="rId10"/>
    <p:sldId id="266" r:id="rId11"/>
    <p:sldId id="267" r:id="rId12"/>
    <p:sldId id="258" r:id="rId13"/>
    <p:sldId id="268" r:id="rId14"/>
    <p:sldId id="272" r:id="rId15"/>
    <p:sldId id="269" r:id="rId16"/>
    <p:sldId id="270" r:id="rId17"/>
    <p:sldId id="271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1" d="100"/>
          <a:sy n="51" d="100"/>
        </p:scale>
        <p:origin x="1232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slide" Target="slides/slide25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slide" Target="slides/slide24.xml" /><Relationship Id="rId33" Type="http://schemas.openxmlformats.org/officeDocument/2006/relationships/tableStyles" Target="tableStyles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29" Type="http://schemas.openxmlformats.org/officeDocument/2006/relationships/notesMaster" Target="notesMasters/notesMaster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slide" Target="slides/slide23.xml" /><Relationship Id="rId32" Type="http://schemas.openxmlformats.org/officeDocument/2006/relationships/theme" Target="theme/theme1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slide" Target="slides/slide27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31" Type="http://schemas.openxmlformats.org/officeDocument/2006/relationships/viewProps" Target="viewProps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slide" Target="slides/slide26.xml" /><Relationship Id="rId30" Type="http://schemas.openxmlformats.org/officeDocument/2006/relationships/presProps" Target="pres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86277F-B8CE-4120-AD84-C4AC61EEF82E}" type="datetimeFigureOut">
              <a:rPr lang="it-IT" smtClean="0"/>
              <a:t>08/01/2026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1FA62-89BC-450F-AB6D-8643F52C671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41688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41FA62-89BC-450F-AB6D-8643F52C671E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62356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86C4EBB-34C2-12B7-25D4-20B5962935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C0D4BE7-3780-48DB-8DBD-20A434F78F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C168B40-01E9-D9F8-F914-C2FCBA4FE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36838-AAEF-47E3-B949-EE02021E2104}" type="datetimeFigureOut">
              <a:rPr lang="it-IT" smtClean="0"/>
              <a:t>08/01/2026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4D10C34-ACA1-6BC9-8364-1CC9769F3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65EE590-F7FA-352A-536F-BA2FE6730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E4F9C-5D79-46D7-9E32-7A4707C094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73971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AAA537B-A2D4-3FE1-B19A-D2B8446EB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6BAD38B3-2EFB-C30A-B0CD-B7CD70B62F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7161B4D-8F9A-A07B-434E-2F0E94EB8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36838-AAEF-47E3-B949-EE02021E2104}" type="datetimeFigureOut">
              <a:rPr lang="it-IT" smtClean="0"/>
              <a:t>08/01/2026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2111154-A52F-8412-A995-5684F84D3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0A4C8B9-54AC-7ADD-FCCE-5CC490BB4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E4F9C-5D79-46D7-9E32-7A4707C094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07910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8409AE55-0136-C46A-E0A8-E19B8923F1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317DD861-8049-A777-9668-E3B56D8B67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120A7F3-54B6-3368-4AF3-32DA67090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36838-AAEF-47E3-B949-EE02021E2104}" type="datetimeFigureOut">
              <a:rPr lang="it-IT" smtClean="0"/>
              <a:t>08/01/2026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3D622DA-006C-0D95-96E7-2F41B8E99B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BD8CF1E-4944-F53C-D027-F8A023FAB8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E4F9C-5D79-46D7-9E32-7A4707C094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716205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BDEB4F8-AA4E-BFB9-8F9B-ACCC58B013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0DE62D4-295D-C2A3-67A6-6E41970C5D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6F9BC3F-D560-7028-CE7D-30A88C28A1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36838-AAEF-47E3-B949-EE02021E2104}" type="datetimeFigureOut">
              <a:rPr lang="it-IT" smtClean="0"/>
              <a:t>08/01/2026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0C8C041-E7FD-FD3C-0058-C7F54EB5A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9B44009-0EEB-009B-C0F0-846D06F9EF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E4F9C-5D79-46D7-9E32-7A4707C094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60089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531C33D-3E4B-8A5E-ED99-9283D518C1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14BDAEF-6EB2-1203-EA4F-B6F3EB4675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6986F55-23E7-7A8E-62B2-8C5A7BA52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36838-AAEF-47E3-B949-EE02021E2104}" type="datetimeFigureOut">
              <a:rPr lang="it-IT" smtClean="0"/>
              <a:t>08/01/2026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B651183-8E83-E226-9ACC-814EF8FCB4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57D4730-410F-5A28-0382-33EDF6673E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E4F9C-5D79-46D7-9E32-7A4707C094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493126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4B2BA6B-CB2B-13D6-BDBD-3CA3F39EC8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66C6796-C1EB-430A-2162-4495F04393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444DC4AE-311F-F7AF-CEF6-4E687187E5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5B3EB02-C557-53E6-B86B-574993E09B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36838-AAEF-47E3-B949-EE02021E2104}" type="datetimeFigureOut">
              <a:rPr lang="it-IT" smtClean="0"/>
              <a:t>08/01/2026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E6F5109-FE06-3427-529B-399905059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26DE324-CA2E-25B2-EDC0-B82C06588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E4F9C-5D79-46D7-9E32-7A4707C094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6485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2F48FC0-BC89-FF7C-9DFE-A54D91362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CD6A4FF-0E7F-A070-7E55-BF18B0F8C8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6130C47-1B56-4CD9-4554-449B4CBB9D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E1944E03-B30A-76E2-8A8B-FFC8668BA3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9BAA6141-CE48-88DB-97A3-30A80EC213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44258274-74C5-F4D6-7237-3EEEBD8AFB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36838-AAEF-47E3-B949-EE02021E2104}" type="datetimeFigureOut">
              <a:rPr lang="it-IT" smtClean="0"/>
              <a:t>08/01/2026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32D00FF6-ADE8-F3D1-5B8A-E1C4EA3531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EF33DA5F-85E5-96FA-9987-6863F268F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E4F9C-5D79-46D7-9E32-7A4707C094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175244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1734A2F-3357-0C70-C410-A439168538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3A1FB51D-6DEC-CC59-0EBD-EF3E34E2D7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36838-AAEF-47E3-B949-EE02021E2104}" type="datetimeFigureOut">
              <a:rPr lang="it-IT" smtClean="0"/>
              <a:t>08/01/2026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166E2D0-0E14-1190-AB26-C7797B091A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BEB6ED98-BA63-E2D1-AF70-DC43069D4F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E4F9C-5D79-46D7-9E32-7A4707C094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9072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9492FD08-F444-8414-999C-8F3E062F2D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36838-AAEF-47E3-B949-EE02021E2104}" type="datetimeFigureOut">
              <a:rPr lang="it-IT" smtClean="0"/>
              <a:t>08/01/2026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25C18EC5-B72C-B8BB-2B60-DFA9093D9C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39634025-084E-1F42-D412-F23A46E25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E4F9C-5D79-46D7-9E32-7A4707C094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861048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543DD73-8485-49EB-E44C-A08393CBEE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594759A-01AF-9E79-9723-C86A9BD53E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F504678-B23D-641B-F5A4-4C2CEF8C33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7E43046-4A50-20C7-6235-79AD1AEF15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36838-AAEF-47E3-B949-EE02021E2104}" type="datetimeFigureOut">
              <a:rPr lang="it-IT" smtClean="0"/>
              <a:t>08/01/2026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8AB0DB1-FD9C-1D2E-2BC2-DE75841E83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DF0C028-F116-A721-82A1-F9952DCBA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E4F9C-5D79-46D7-9E32-7A4707C094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740529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8FFDDD8-C27E-7D09-9BEE-D3F93FCEE9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6D3B6102-F6DE-72F9-EB15-1E1ACDB065D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1FFDDBD4-BBDA-056B-CD85-D7C26F7FBF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CD91764-474F-9E4E-4748-DA908872A3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36838-AAEF-47E3-B949-EE02021E2104}" type="datetimeFigureOut">
              <a:rPr lang="it-IT" smtClean="0"/>
              <a:t>08/01/2026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FFD1F9C-942A-4C02-EF45-9468FF9754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8EAB7F4-90D1-5F35-D5C9-76EE7F5DF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E4F9C-5D79-46D7-9E32-7A4707C094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440643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A06D5F15-511E-FE30-5A10-DE84D02A12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DCF69A6-8CCE-D2DF-5A82-FD2EE79772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0810370-4630-E93F-E606-B710D831FB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6936838-AAEF-47E3-B949-EE02021E2104}" type="datetimeFigureOut">
              <a:rPr lang="it-IT" smtClean="0"/>
              <a:t>08/01/2026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B974472-A499-BA78-69E4-E9A8027A54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6116EAB-E6C9-1A90-6525-5BBBD542EB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63E4F9C-5D79-46D7-9E32-7A4707C094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5235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 /><Relationship Id="rId2" Type="http://schemas.openxmlformats.org/officeDocument/2006/relationships/image" Target="../media/image18.jpe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20.jpeg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 /><Relationship Id="rId2" Type="http://schemas.openxmlformats.org/officeDocument/2006/relationships/image" Target="../media/image21.jpeg" /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 /><Relationship Id="rId2" Type="http://schemas.openxmlformats.org/officeDocument/2006/relationships/image" Target="../media/image23.png" /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 /><Relationship Id="rId2" Type="http://schemas.openxmlformats.org/officeDocument/2006/relationships/image" Target="../media/image25.png" /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 /><Relationship Id="rId2" Type="http://schemas.openxmlformats.org/officeDocument/2006/relationships/image" Target="../media/image27.png" /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 /><Relationship Id="rId2" Type="http://schemas.openxmlformats.org/officeDocument/2006/relationships/image" Target="../media/image29.jpeg" /><Relationship Id="rId1" Type="http://schemas.openxmlformats.org/officeDocument/2006/relationships/slideLayout" Target="../slideLayouts/slideLayout2.xml" 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 /><Relationship Id="rId2" Type="http://schemas.openxmlformats.org/officeDocument/2006/relationships/image" Target="../media/image31.png" /><Relationship Id="rId1" Type="http://schemas.openxmlformats.org/officeDocument/2006/relationships/slideLayout" Target="../slideLayouts/slideLayout2.xml" 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 /><Relationship Id="rId1" Type="http://schemas.openxmlformats.org/officeDocument/2006/relationships/slideLayout" Target="../slideLayouts/slideLayout2.xml" 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 /><Relationship Id="rId1" Type="http://schemas.openxmlformats.org/officeDocument/2006/relationships/slideLayout" Target="../slideLayouts/slideLayout2.xml" 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 /><Relationship Id="rId2" Type="http://schemas.openxmlformats.org/officeDocument/2006/relationships/image" Target="../media/image35.jpe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3.jpeg" 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 /><Relationship Id="rId2" Type="http://schemas.openxmlformats.org/officeDocument/2006/relationships/image" Target="../media/image37.jpeg" /><Relationship Id="rId1" Type="http://schemas.openxmlformats.org/officeDocument/2006/relationships/slideLayout" Target="../slideLayouts/slideLayout2.xml" 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 /><Relationship Id="rId2" Type="http://schemas.openxmlformats.org/officeDocument/2006/relationships/image" Target="../media/image39.jpeg" /><Relationship Id="rId1" Type="http://schemas.openxmlformats.org/officeDocument/2006/relationships/slideLayout" Target="../slideLayouts/slideLayout2.xml" 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 /><Relationship Id="rId2" Type="http://schemas.openxmlformats.org/officeDocument/2006/relationships/image" Target="../media/image41.jpeg" /><Relationship Id="rId1" Type="http://schemas.openxmlformats.org/officeDocument/2006/relationships/slideLayout" Target="../slideLayouts/slideLayout2.xml" 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 /><Relationship Id="rId1" Type="http://schemas.openxmlformats.org/officeDocument/2006/relationships/slideLayout" Target="../slideLayouts/slideLayout2.xml" 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 /><Relationship Id="rId2" Type="http://schemas.openxmlformats.org/officeDocument/2006/relationships/image" Target="../media/image44.jpeg" /><Relationship Id="rId1" Type="http://schemas.openxmlformats.org/officeDocument/2006/relationships/slideLayout" Target="../slideLayouts/slideLayout2.xml" 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 /><Relationship Id="rId2" Type="http://schemas.openxmlformats.org/officeDocument/2006/relationships/image" Target="../media/image46.pn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48.jpeg" 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 /><Relationship Id="rId2" Type="http://schemas.openxmlformats.org/officeDocument/2006/relationships/image" Target="../media/image49.jpeg" /><Relationship Id="rId1" Type="http://schemas.openxmlformats.org/officeDocument/2006/relationships/slideLayout" Target="../slideLayouts/slideLayout2.xml" 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 /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8.jpeg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 /><Relationship Id="rId2" Type="http://schemas.openxmlformats.org/officeDocument/2006/relationships/image" Target="../media/image9.pn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 /><Relationship Id="rId2" Type="http://schemas.openxmlformats.org/officeDocument/2006/relationships/image" Target="../media/image11.jpe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13.jpeg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 /><Relationship Id="rId2" Type="http://schemas.openxmlformats.org/officeDocument/2006/relationships/image" Target="../media/image14.jpe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 /><Relationship Id="rId2" Type="http://schemas.openxmlformats.org/officeDocument/2006/relationships/image" Target="../media/image16.pn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5666830-9A19-4E01-8505-D6C7F9AC56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magine 4" descr="Immagine che contiene disegno, dipinto, schizzo, arte&#10;&#10;Il contenuto generato dall'IA potrebbe non essere corretto.">
            <a:extLst>
              <a:ext uri="{FF2B5EF4-FFF2-40B4-BE49-F238E27FC236}">
                <a16:creationId xmlns:a16="http://schemas.microsoft.com/office/drawing/2014/main" id="{280C7754-1072-D38B-602E-4010C15F4A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95" r="8535" b="1"/>
          <a:stretch>
            <a:fillRect/>
          </a:stretch>
        </p:blipFill>
        <p:spPr>
          <a:xfrm>
            <a:off x="4110127" y="10"/>
            <a:ext cx="8081873" cy="6857990"/>
          </a:xfrm>
          <a:custGeom>
            <a:avLst/>
            <a:gdLst/>
            <a:ahLst/>
            <a:cxnLst/>
            <a:rect l="l" t="t" r="r" b="b"/>
            <a:pathLst>
              <a:path w="8081873" h="6858000">
                <a:moveTo>
                  <a:pt x="0" y="0"/>
                </a:moveTo>
                <a:lnTo>
                  <a:pt x="8081873" y="0"/>
                </a:lnTo>
                <a:lnTo>
                  <a:pt x="8081873" y="6858000"/>
                </a:lnTo>
                <a:lnTo>
                  <a:pt x="0" y="6858000"/>
                </a:lnTo>
                <a:lnTo>
                  <a:pt x="68897" y="6734633"/>
                </a:lnTo>
                <a:cubicBezTo>
                  <a:pt x="558802" y="5812845"/>
                  <a:pt x="848920" y="4668597"/>
                  <a:pt x="848920" y="3429000"/>
                </a:cubicBezTo>
                <a:cubicBezTo>
                  <a:pt x="848920" y="2189404"/>
                  <a:pt x="558802" y="1045156"/>
                  <a:pt x="68897" y="123368"/>
                </a:cubicBezTo>
                <a:close/>
              </a:path>
            </a:pathLst>
          </a:custGeom>
        </p:spPr>
      </p:pic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AE9FC877-7FB6-4D22-9988-35420644E2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59047" cy="6858000"/>
          </a:xfrm>
          <a:custGeom>
            <a:avLst/>
            <a:gdLst>
              <a:gd name="connsiteX0" fmla="*/ 0 w 4959047"/>
              <a:gd name="connsiteY0" fmla="*/ 0 h 6858000"/>
              <a:gd name="connsiteX1" fmla="*/ 4110127 w 4959047"/>
              <a:gd name="connsiteY1" fmla="*/ 0 h 6858000"/>
              <a:gd name="connsiteX2" fmla="*/ 4179024 w 4959047"/>
              <a:gd name="connsiteY2" fmla="*/ 123368 h 6858000"/>
              <a:gd name="connsiteX3" fmla="*/ 4959047 w 4959047"/>
              <a:gd name="connsiteY3" fmla="*/ 3429000 h 6858000"/>
              <a:gd name="connsiteX4" fmla="*/ 4179024 w 4959047"/>
              <a:gd name="connsiteY4" fmla="*/ 6734633 h 6858000"/>
              <a:gd name="connsiteX5" fmla="*/ 4110127 w 4959047"/>
              <a:gd name="connsiteY5" fmla="*/ 6858000 h 6858000"/>
              <a:gd name="connsiteX6" fmla="*/ 0 w 495904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59047" h="6858000">
                <a:moveTo>
                  <a:pt x="0" y="0"/>
                </a:moveTo>
                <a:lnTo>
                  <a:pt x="4110127" y="0"/>
                </a:lnTo>
                <a:lnTo>
                  <a:pt x="4179024" y="123368"/>
                </a:lnTo>
                <a:cubicBezTo>
                  <a:pt x="4668929" y="1045156"/>
                  <a:pt x="4959047" y="2189404"/>
                  <a:pt x="4959047" y="3429000"/>
                </a:cubicBezTo>
                <a:cubicBezTo>
                  <a:pt x="4959047" y="4668597"/>
                  <a:pt x="4668929" y="5812845"/>
                  <a:pt x="4179024" y="6734633"/>
                </a:cubicBezTo>
                <a:lnTo>
                  <a:pt x="411012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E41809D1-F12E-46BB-B804-5F209D325E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48887" cy="6858000"/>
          </a:xfrm>
          <a:custGeom>
            <a:avLst/>
            <a:gdLst>
              <a:gd name="connsiteX0" fmla="*/ 0 w 4948887"/>
              <a:gd name="connsiteY0" fmla="*/ 0 h 6858000"/>
              <a:gd name="connsiteX1" fmla="*/ 4099967 w 4948887"/>
              <a:gd name="connsiteY1" fmla="*/ 0 h 6858000"/>
              <a:gd name="connsiteX2" fmla="*/ 4168864 w 4948887"/>
              <a:gd name="connsiteY2" fmla="*/ 123368 h 6858000"/>
              <a:gd name="connsiteX3" fmla="*/ 4948887 w 4948887"/>
              <a:gd name="connsiteY3" fmla="*/ 3429000 h 6858000"/>
              <a:gd name="connsiteX4" fmla="*/ 4168864 w 4948887"/>
              <a:gd name="connsiteY4" fmla="*/ 6734633 h 6858000"/>
              <a:gd name="connsiteX5" fmla="*/ 4099967 w 4948887"/>
              <a:gd name="connsiteY5" fmla="*/ 6858000 h 6858000"/>
              <a:gd name="connsiteX6" fmla="*/ 0 w 494888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48887" h="6858000">
                <a:moveTo>
                  <a:pt x="0" y="0"/>
                </a:moveTo>
                <a:lnTo>
                  <a:pt x="4099967" y="0"/>
                </a:lnTo>
                <a:lnTo>
                  <a:pt x="4168864" y="123368"/>
                </a:lnTo>
                <a:cubicBezTo>
                  <a:pt x="4658769" y="1045156"/>
                  <a:pt x="4948887" y="2189404"/>
                  <a:pt x="4948887" y="3429000"/>
                </a:cubicBezTo>
                <a:cubicBezTo>
                  <a:pt x="4948887" y="4668597"/>
                  <a:pt x="4658769" y="5812845"/>
                  <a:pt x="4168864" y="6734633"/>
                </a:cubicBezTo>
                <a:lnTo>
                  <a:pt x="4099967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19352003-B93B-EC36-0E37-00E7FA14F5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2428" y="771988"/>
            <a:ext cx="4402360" cy="3204134"/>
          </a:xfrm>
        </p:spPr>
        <p:txBody>
          <a:bodyPr anchor="b">
            <a:normAutofit/>
          </a:bodyPr>
          <a:lstStyle/>
          <a:p>
            <a:r>
              <a:rPr lang="it-IT" sz="5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adea" panose="02040503050406030204" pitchFamily="18" charset="0"/>
                <a:cs typeface="Aldhabi" panose="020F0502020204030204" pitchFamily="2" charset="-78"/>
              </a:rPr>
              <a:t>FROM MERCHANTS TO RULERS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A6B48AC5-21A8-E2D5-E7F4-32681DED73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2428" y="4835343"/>
            <a:ext cx="3933306" cy="1208141"/>
          </a:xfrm>
        </p:spPr>
        <p:txBody>
          <a:bodyPr>
            <a:normAutofit/>
          </a:bodyPr>
          <a:lstStyle/>
          <a:p>
            <a:r>
              <a:rPr lang="it-IT" sz="3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adea" panose="02040503050406030204" pitchFamily="18" charset="0"/>
              </a:rPr>
              <a:t>Italians</a:t>
            </a:r>
            <a:r>
              <a:rPr lang="it-IT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adea" panose="02040503050406030204" pitchFamily="18" charset="0"/>
              </a:rPr>
              <a:t> in Cyprus</a:t>
            </a:r>
          </a:p>
          <a:p>
            <a:r>
              <a:rPr lang="it-IT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adea" panose="02040503050406030204" pitchFamily="18" charset="0"/>
              </a:rPr>
              <a:t>1291 - 1571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14411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237" name="Rectangle 9226">
            <a:extLst>
              <a:ext uri="{FF2B5EF4-FFF2-40B4-BE49-F238E27FC236}">
                <a16:creationId xmlns:a16="http://schemas.microsoft.com/office/drawing/2014/main" id="{848F64AA-5BE2-4280-BEFA-DC288118FC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220" name="Picture 4">
            <a:extLst>
              <a:ext uri="{FF2B5EF4-FFF2-40B4-BE49-F238E27FC236}">
                <a16:creationId xmlns:a16="http://schemas.microsoft.com/office/drawing/2014/main" id="{BE49EDE8-F20A-596E-A2E6-2C4B3AB3C8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94" r="2" b="11750"/>
          <a:stretch>
            <a:fillRect/>
          </a:stretch>
        </p:blipFill>
        <p:spPr bwMode="auto">
          <a:xfrm>
            <a:off x="20" y="2"/>
            <a:ext cx="7534620" cy="4197368"/>
          </a:xfrm>
          <a:custGeom>
            <a:avLst/>
            <a:gdLst/>
            <a:ahLst/>
            <a:cxnLst/>
            <a:rect l="l" t="t" r="r" b="b"/>
            <a:pathLst>
              <a:path w="7534640" h="4197368">
                <a:moveTo>
                  <a:pt x="0" y="0"/>
                </a:moveTo>
                <a:lnTo>
                  <a:pt x="7534640" y="0"/>
                </a:lnTo>
                <a:lnTo>
                  <a:pt x="7534640" y="3832811"/>
                </a:lnTo>
                <a:lnTo>
                  <a:pt x="7344853" y="3826712"/>
                </a:lnTo>
                <a:cubicBezTo>
                  <a:pt x="7344853" y="3826712"/>
                  <a:pt x="7341511" y="3826712"/>
                  <a:pt x="7341511" y="3826712"/>
                </a:cubicBezTo>
                <a:cubicBezTo>
                  <a:pt x="7274667" y="3823370"/>
                  <a:pt x="7211169" y="3823370"/>
                  <a:pt x="7144324" y="3820027"/>
                </a:cubicBezTo>
                <a:cubicBezTo>
                  <a:pt x="6913719" y="3820027"/>
                  <a:pt x="6683113" y="3820027"/>
                  <a:pt x="6455848" y="3820027"/>
                </a:cubicBezTo>
                <a:cubicBezTo>
                  <a:pt x="6231926" y="3910265"/>
                  <a:pt x="5987951" y="3833396"/>
                  <a:pt x="5767372" y="3903581"/>
                </a:cubicBezTo>
                <a:cubicBezTo>
                  <a:pt x="5533423" y="3900239"/>
                  <a:pt x="5312845" y="3970423"/>
                  <a:pt x="5082238" y="4000503"/>
                </a:cubicBezTo>
                <a:cubicBezTo>
                  <a:pt x="4908446" y="4013871"/>
                  <a:pt x="4731314" y="3997160"/>
                  <a:pt x="4570892" y="4067345"/>
                </a:cubicBezTo>
                <a:cubicBezTo>
                  <a:pt x="4509063" y="4095753"/>
                  <a:pt x="4453918" y="4128339"/>
                  <a:pt x="4430941" y="4172622"/>
                </a:cubicBezTo>
                <a:lnTo>
                  <a:pt x="4423415" y="4197368"/>
                </a:lnTo>
                <a:lnTo>
                  <a:pt x="0" y="419736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>
            <a:extLst>
              <a:ext uri="{FF2B5EF4-FFF2-40B4-BE49-F238E27FC236}">
                <a16:creationId xmlns:a16="http://schemas.microsoft.com/office/drawing/2014/main" id="{B92E8682-6A27-EFC6-0459-38EBFDDC87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2" r="3207" b="-1"/>
          <a:stretch>
            <a:fillRect/>
          </a:stretch>
        </p:blipFill>
        <p:spPr bwMode="auto">
          <a:xfrm>
            <a:off x="7653536" y="1"/>
            <a:ext cx="4538463" cy="3877247"/>
          </a:xfrm>
          <a:custGeom>
            <a:avLst/>
            <a:gdLst/>
            <a:ahLst/>
            <a:cxnLst/>
            <a:rect l="l" t="t" r="r" b="b"/>
            <a:pathLst>
              <a:path w="4538463" h="3877247">
                <a:moveTo>
                  <a:pt x="0" y="0"/>
                </a:moveTo>
                <a:lnTo>
                  <a:pt x="4538463" y="0"/>
                </a:lnTo>
                <a:lnTo>
                  <a:pt x="4538463" y="3437173"/>
                </a:lnTo>
                <a:lnTo>
                  <a:pt x="4530710" y="3429000"/>
                </a:lnTo>
                <a:cubicBezTo>
                  <a:pt x="4370289" y="3495842"/>
                  <a:pt x="4239946" y="3686344"/>
                  <a:pt x="4056129" y="3636211"/>
                </a:cubicBezTo>
                <a:cubicBezTo>
                  <a:pt x="3872313" y="3589422"/>
                  <a:pt x="3788760" y="3830055"/>
                  <a:pt x="3618310" y="3756528"/>
                </a:cubicBezTo>
                <a:cubicBezTo>
                  <a:pt x="3394389" y="3823371"/>
                  <a:pt x="3163783" y="3823371"/>
                  <a:pt x="2933176" y="3810002"/>
                </a:cubicBezTo>
                <a:cubicBezTo>
                  <a:pt x="2702570" y="3840081"/>
                  <a:pt x="2471962" y="3873503"/>
                  <a:pt x="2238015" y="3850107"/>
                </a:cubicBezTo>
                <a:cubicBezTo>
                  <a:pt x="2007408" y="3870161"/>
                  <a:pt x="1783486" y="3883529"/>
                  <a:pt x="1552880" y="3863476"/>
                </a:cubicBezTo>
                <a:cubicBezTo>
                  <a:pt x="1322274" y="3886870"/>
                  <a:pt x="1091667" y="3876844"/>
                  <a:pt x="864402" y="3860134"/>
                </a:cubicBezTo>
                <a:cubicBezTo>
                  <a:pt x="757455" y="3860134"/>
                  <a:pt x="653849" y="3856792"/>
                  <a:pt x="546902" y="3856792"/>
                </a:cubicBezTo>
                <a:cubicBezTo>
                  <a:pt x="404861" y="3850108"/>
                  <a:pt x="262821" y="3845095"/>
                  <a:pt x="120363" y="3840499"/>
                </a:cubicBezTo>
                <a:lnTo>
                  <a:pt x="0" y="3836632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undefined">
            <a:extLst>
              <a:ext uri="{FF2B5EF4-FFF2-40B4-BE49-F238E27FC236}">
                <a16:creationId xmlns:a16="http://schemas.microsoft.com/office/drawing/2014/main" id="{EA151696-59A6-4FF0-04E3-B227CE1002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252" r="-1" b="24178"/>
          <a:stretch>
            <a:fillRect/>
          </a:stretch>
        </p:blipFill>
        <p:spPr bwMode="auto">
          <a:xfrm>
            <a:off x="1" y="4316255"/>
            <a:ext cx="6836850" cy="2541737"/>
          </a:xfrm>
          <a:custGeom>
            <a:avLst/>
            <a:gdLst/>
            <a:ahLst/>
            <a:cxnLst/>
            <a:rect l="l" t="t" r="r" b="b"/>
            <a:pathLst>
              <a:path w="6836850" h="2541737">
                <a:moveTo>
                  <a:pt x="0" y="0"/>
                </a:moveTo>
                <a:lnTo>
                  <a:pt x="4460098" y="0"/>
                </a:lnTo>
                <a:lnTo>
                  <a:pt x="4483996" y="31836"/>
                </a:lnTo>
                <a:cubicBezTo>
                  <a:pt x="4644419" y="28495"/>
                  <a:pt x="4627708" y="282495"/>
                  <a:pt x="4788129" y="245732"/>
                </a:cubicBezTo>
                <a:cubicBezTo>
                  <a:pt x="4754709" y="362707"/>
                  <a:pt x="4641076" y="302548"/>
                  <a:pt x="4600971" y="389443"/>
                </a:cubicBezTo>
                <a:cubicBezTo>
                  <a:pt x="4684524" y="462970"/>
                  <a:pt x="4844945" y="409497"/>
                  <a:pt x="4871683" y="563233"/>
                </a:cubicBezTo>
                <a:cubicBezTo>
                  <a:pt x="4838262" y="723655"/>
                  <a:pt x="4945210" y="703602"/>
                  <a:pt x="5032105" y="713629"/>
                </a:cubicBezTo>
                <a:cubicBezTo>
                  <a:pt x="5239317" y="733683"/>
                  <a:pt x="5439843" y="747050"/>
                  <a:pt x="5643713" y="780472"/>
                </a:cubicBezTo>
                <a:cubicBezTo>
                  <a:pt x="5693844" y="790498"/>
                  <a:pt x="5810819" y="767103"/>
                  <a:pt x="5800794" y="870709"/>
                </a:cubicBezTo>
                <a:cubicBezTo>
                  <a:pt x="5790767" y="954261"/>
                  <a:pt x="5700529" y="924184"/>
                  <a:pt x="5643713" y="927525"/>
                </a:cubicBezTo>
                <a:cubicBezTo>
                  <a:pt x="5329553" y="967632"/>
                  <a:pt x="5012052" y="904131"/>
                  <a:pt x="4701235" y="907472"/>
                </a:cubicBezTo>
                <a:cubicBezTo>
                  <a:pt x="4664472" y="907472"/>
                  <a:pt x="4657787" y="1017762"/>
                  <a:pt x="4577576" y="980999"/>
                </a:cubicBezTo>
                <a:cubicBezTo>
                  <a:pt x="4788129" y="1081263"/>
                  <a:pt x="5767372" y="1108001"/>
                  <a:pt x="6094900" y="1161474"/>
                </a:cubicBezTo>
                <a:cubicBezTo>
                  <a:pt x="5754004" y="1542477"/>
                  <a:pt x="5429817" y="1311870"/>
                  <a:pt x="5159105" y="1525765"/>
                </a:cubicBezTo>
                <a:cubicBezTo>
                  <a:pt x="5159105" y="1525765"/>
                  <a:pt x="5212580" y="1525765"/>
                  <a:pt x="5443187" y="1595950"/>
                </a:cubicBezTo>
                <a:cubicBezTo>
                  <a:pt x="5627002" y="1652765"/>
                  <a:pt x="5536765" y="1732976"/>
                  <a:pt x="6001321" y="1886715"/>
                </a:cubicBezTo>
                <a:cubicBezTo>
                  <a:pt x="5824188" y="1936846"/>
                  <a:pt x="5593581" y="1839925"/>
                  <a:pt x="5506685" y="2100610"/>
                </a:cubicBezTo>
                <a:cubicBezTo>
                  <a:pt x="5643713" y="2147401"/>
                  <a:pt x="5807477" y="2103953"/>
                  <a:pt x="5904398" y="2227611"/>
                </a:cubicBezTo>
                <a:cubicBezTo>
                  <a:pt x="5934478" y="2264375"/>
                  <a:pt x="5964557" y="2287770"/>
                  <a:pt x="6001321" y="2307821"/>
                </a:cubicBezTo>
                <a:cubicBezTo>
                  <a:pt x="5984612" y="2314507"/>
                  <a:pt x="5964557" y="2321190"/>
                  <a:pt x="5951188" y="2327874"/>
                </a:cubicBezTo>
                <a:cubicBezTo>
                  <a:pt x="5977925" y="2351271"/>
                  <a:pt x="6663060" y="2478270"/>
                  <a:pt x="6836850" y="2481613"/>
                </a:cubicBezTo>
                <a:cubicBezTo>
                  <a:pt x="6761652" y="2506679"/>
                  <a:pt x="6636845" y="2527828"/>
                  <a:pt x="6553814" y="2540165"/>
                </a:cubicBezTo>
                <a:lnTo>
                  <a:pt x="6542822" y="2541737"/>
                </a:lnTo>
                <a:lnTo>
                  <a:pt x="0" y="254173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1C56FF1B-F424-F466-E31C-17FB6F1D4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7565" y="4492628"/>
            <a:ext cx="5505814" cy="157691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…which built a</a:t>
            </a:r>
            <a:r>
              <a:rPr lang="en-US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 «Mediterranean Taiwan»</a:t>
            </a:r>
            <a:br>
              <a:rPr lang="en-US" sz="3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34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432171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8751711-E940-FFFA-2E70-41A0C5460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81004" y="599051"/>
            <a:ext cx="4759891" cy="1325563"/>
          </a:xfrm>
        </p:spPr>
        <p:txBody>
          <a:bodyPr>
            <a:noAutofit/>
          </a:bodyPr>
          <a:lstStyle/>
          <a:p>
            <a:pPr algn="ctr"/>
            <a:r>
              <a:rPr lang="it-IT" sz="3600" dirty="0">
                <a:latin typeface="Caladea" panose="02040503050406030204" pitchFamily="18" charset="0"/>
              </a:rPr>
              <a:t>1218: Queen Alice </a:t>
            </a:r>
            <a:r>
              <a:rPr lang="it-IT" sz="3600" dirty="0" err="1">
                <a:latin typeface="Caladea" panose="02040503050406030204" pitchFamily="18" charset="0"/>
              </a:rPr>
              <a:t>granted</a:t>
            </a:r>
            <a:r>
              <a:rPr lang="it-IT" sz="3600" dirty="0">
                <a:latin typeface="Caladea" panose="02040503050406030204" pitchFamily="18" charset="0"/>
              </a:rPr>
              <a:t> trade </a:t>
            </a:r>
            <a:r>
              <a:rPr lang="it-IT" sz="3600" dirty="0" err="1">
                <a:latin typeface="Caladea" panose="02040503050406030204" pitchFamily="18" charset="0"/>
              </a:rPr>
              <a:t>privileges</a:t>
            </a:r>
            <a:r>
              <a:rPr lang="it-IT" sz="3600" dirty="0">
                <a:latin typeface="Caladea" panose="02040503050406030204" pitchFamily="18" charset="0"/>
              </a:rPr>
              <a:t> to the </a:t>
            </a:r>
            <a:r>
              <a:rPr lang="it-IT" sz="3600" dirty="0" err="1">
                <a:latin typeface="Caladea" panose="02040503050406030204" pitchFamily="18" charset="0"/>
              </a:rPr>
              <a:t>Genoese</a:t>
            </a:r>
            <a:endParaRPr lang="it-IT" sz="3600" dirty="0">
              <a:latin typeface="Caladea" panose="02040503050406030204" pitchFamily="18" charset="0"/>
            </a:endParaRPr>
          </a:p>
        </p:txBody>
      </p:sp>
      <p:pic>
        <p:nvPicPr>
          <p:cNvPr id="10242" name="Picture 2" descr="Alice of Champagne - Wikipedia">
            <a:extLst>
              <a:ext uri="{FF2B5EF4-FFF2-40B4-BE49-F238E27FC236}">
                <a16:creationId xmlns:a16="http://schemas.microsoft.com/office/drawing/2014/main" id="{F33BA02D-5A2C-4C4A-54BD-8155A05502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686" y="1441863"/>
            <a:ext cx="6581253" cy="3974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La battaglia della Meloria, la Superba doma Pisa | Festival del Medioevo">
            <a:extLst>
              <a:ext uri="{FF2B5EF4-FFF2-40B4-BE49-F238E27FC236}">
                <a16:creationId xmlns:a16="http://schemas.microsoft.com/office/drawing/2014/main" id="{03D98EB8-C4F8-E578-6BAB-5A687A3C35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0587" y="2578488"/>
            <a:ext cx="5160727" cy="3870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06839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9FA105A0-75B8-9192-CA14-669C4CF892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32E8550B-1894-195E-7BA1-E70988376E0E}"/>
              </a:ext>
            </a:extLst>
          </p:cNvPr>
          <p:cNvSpPr txBox="1"/>
          <p:nvPr/>
        </p:nvSpPr>
        <p:spPr>
          <a:xfrm>
            <a:off x="5686816" y="0"/>
            <a:ext cx="3068877" cy="2755726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09CC8056-4AC5-78CA-5354-57F0F4BD9C5E}"/>
              </a:ext>
            </a:extLst>
          </p:cNvPr>
          <p:cNvSpPr txBox="1"/>
          <p:nvPr/>
        </p:nvSpPr>
        <p:spPr>
          <a:xfrm>
            <a:off x="5799551" y="300624"/>
            <a:ext cx="280583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chemeClr val="bg1"/>
                </a:solidFill>
                <a:highlight>
                  <a:srgbClr val="800000"/>
                </a:highlight>
                <a:latin typeface="Caladea" panose="02040503050406030204" pitchFamily="18" charset="0"/>
              </a:rPr>
              <a:t>Genoa: the first </a:t>
            </a:r>
            <a:r>
              <a:rPr lang="it-IT" sz="2800" dirty="0" err="1">
                <a:solidFill>
                  <a:schemeClr val="bg1"/>
                </a:solidFill>
                <a:highlight>
                  <a:srgbClr val="800000"/>
                </a:highlight>
                <a:latin typeface="Caladea" panose="02040503050406030204" pitchFamily="18" charset="0"/>
              </a:rPr>
              <a:t>multinational</a:t>
            </a:r>
            <a:r>
              <a:rPr lang="it-IT" sz="2800" dirty="0">
                <a:solidFill>
                  <a:schemeClr val="bg1"/>
                </a:solidFill>
                <a:highlight>
                  <a:srgbClr val="800000"/>
                </a:highlight>
                <a:latin typeface="Caladea" panose="02040503050406030204" pitchFamily="18" charset="0"/>
              </a:rPr>
              <a:t> business empire?</a:t>
            </a:r>
          </a:p>
        </p:txBody>
      </p:sp>
      <p:pic>
        <p:nvPicPr>
          <p:cNvPr id="2052" name="Picture 4" descr="stemma e simboli di Genova - il Caffaro">
            <a:extLst>
              <a:ext uri="{FF2B5EF4-FFF2-40B4-BE49-F238E27FC236}">
                <a16:creationId xmlns:a16="http://schemas.microsoft.com/office/drawing/2014/main" id="{1C9E4BC7-BAE9-E16D-EF1A-83FEB47363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5282" y="0"/>
            <a:ext cx="2054269" cy="2755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82626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87E05BE1-13B8-5A60-1502-AB54C89CE5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9210" y="118579"/>
            <a:ext cx="4609579" cy="4148621"/>
          </a:xfrm>
          <a:prstGeom prst="rect">
            <a:avLst/>
          </a:prstGeom>
        </p:spPr>
      </p:pic>
      <p:pic>
        <p:nvPicPr>
          <p:cNvPr id="11270" name="Picture 6" descr="Il Grifo e il Leone. Genova e Venezia in lotta per il Mediterraneo |  Festival del Medioevo">
            <a:extLst>
              <a:ext uri="{FF2B5EF4-FFF2-40B4-BE49-F238E27FC236}">
                <a16:creationId xmlns:a16="http://schemas.microsoft.com/office/drawing/2014/main" id="{E790980B-9218-D1E7-61E2-826B8FDCBC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0"/>
            <a:ext cx="6038850" cy="426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226017F9-FEC6-E724-3CC3-B1CF86AD3B00}"/>
              </a:ext>
            </a:extLst>
          </p:cNvPr>
          <p:cNvSpPr txBox="1"/>
          <p:nvPr/>
        </p:nvSpPr>
        <p:spPr>
          <a:xfrm>
            <a:off x="162838" y="4839222"/>
            <a:ext cx="115615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 err="1">
                <a:latin typeface="Caladea" panose="02040503050406030204" pitchFamily="18" charset="0"/>
              </a:rPr>
              <a:t>Starting</a:t>
            </a:r>
            <a:r>
              <a:rPr lang="it-IT" sz="2400" dirty="0">
                <a:latin typeface="Caladea" panose="02040503050406030204" pitchFamily="18" charset="0"/>
              </a:rPr>
              <a:t> from the </a:t>
            </a:r>
            <a:r>
              <a:rPr lang="it-IT" sz="2400" dirty="0" err="1">
                <a:latin typeface="Caladea" panose="02040503050406030204" pitchFamily="18" charset="0"/>
              </a:rPr>
              <a:t>early</a:t>
            </a:r>
            <a:r>
              <a:rPr lang="it-IT" sz="2400" dirty="0">
                <a:latin typeface="Caladea" panose="02040503050406030204" pitchFamily="18" charset="0"/>
              </a:rPr>
              <a:t> </a:t>
            </a:r>
            <a:r>
              <a:rPr lang="it-IT" sz="2400" dirty="0" err="1">
                <a:latin typeface="Caladea" panose="02040503050406030204" pitchFamily="18" charset="0"/>
              </a:rPr>
              <a:t>Crusades</a:t>
            </a:r>
            <a:r>
              <a:rPr lang="it-IT" sz="2400" dirty="0">
                <a:latin typeface="Caladea" panose="02040503050406030204" pitchFamily="18" charset="0"/>
              </a:rPr>
              <a:t>, Genoa </a:t>
            </a:r>
            <a:r>
              <a:rPr lang="it-IT" sz="2400" dirty="0" err="1">
                <a:latin typeface="Caladea" panose="02040503050406030204" pitchFamily="18" charset="0"/>
              </a:rPr>
              <a:t>built</a:t>
            </a:r>
            <a:r>
              <a:rPr lang="it-IT" sz="2400" dirty="0">
                <a:latin typeface="Caladea" panose="02040503050406030204" pitchFamily="18" charset="0"/>
              </a:rPr>
              <a:t> a full-</a:t>
            </a:r>
            <a:r>
              <a:rPr lang="it-IT" sz="2400" dirty="0" err="1">
                <a:latin typeface="Caladea" panose="02040503050406030204" pitchFamily="18" charset="0"/>
              </a:rPr>
              <a:t>fledged</a:t>
            </a:r>
            <a:r>
              <a:rPr lang="it-IT" sz="2400" dirty="0">
                <a:latin typeface="Caladea" panose="02040503050406030204" pitchFamily="18" charset="0"/>
              </a:rPr>
              <a:t> business system with </a:t>
            </a:r>
            <a:r>
              <a:rPr lang="it-IT" sz="2400" dirty="0" err="1">
                <a:latin typeface="Caladea" panose="02040503050406030204" pitchFamily="18" charset="0"/>
              </a:rPr>
              <a:t>its</a:t>
            </a:r>
            <a:r>
              <a:rPr lang="it-IT" sz="2400" dirty="0">
                <a:latin typeface="Caladea" panose="02040503050406030204" pitchFamily="18" charset="0"/>
              </a:rPr>
              <a:t> </a:t>
            </a:r>
            <a:r>
              <a:rPr lang="it-IT" sz="2400" i="1" dirty="0" err="1">
                <a:latin typeface="Caladea" panose="02040503050406030204" pitchFamily="18" charset="0"/>
              </a:rPr>
              <a:t>communes</a:t>
            </a:r>
            <a:r>
              <a:rPr lang="it-IT" sz="2400" i="1" dirty="0">
                <a:latin typeface="Caladea" panose="02040503050406030204" pitchFamily="18" charset="0"/>
              </a:rPr>
              <a:t> </a:t>
            </a:r>
            <a:r>
              <a:rPr lang="it-IT" sz="2400" dirty="0">
                <a:latin typeface="Caladea" panose="02040503050406030204" pitchFamily="18" charset="0"/>
              </a:rPr>
              <a:t>(</a:t>
            </a:r>
            <a:r>
              <a:rPr lang="it-IT" sz="2400" dirty="0" err="1">
                <a:latin typeface="Caladea" panose="02040503050406030204" pitchFamily="18" charset="0"/>
              </a:rPr>
              <a:t>colonies</a:t>
            </a:r>
            <a:r>
              <a:rPr lang="it-IT" sz="2400" dirty="0">
                <a:latin typeface="Caladea" panose="02040503050406030204" pitchFamily="18" charset="0"/>
              </a:rPr>
              <a:t> </a:t>
            </a:r>
            <a:r>
              <a:rPr lang="it-IT" sz="2400" dirty="0" err="1">
                <a:latin typeface="Caladea" panose="02040503050406030204" pitchFamily="18" charset="0"/>
              </a:rPr>
              <a:t>governed</a:t>
            </a:r>
            <a:r>
              <a:rPr lang="it-IT" sz="2400" dirty="0">
                <a:latin typeface="Caladea" panose="02040503050406030204" pitchFamily="18" charset="0"/>
              </a:rPr>
              <a:t> </a:t>
            </a:r>
            <a:r>
              <a:rPr lang="it-IT" sz="2400" dirty="0" err="1">
                <a:latin typeface="Caladea" panose="02040503050406030204" pitchFamily="18" charset="0"/>
              </a:rPr>
              <a:t>through</a:t>
            </a:r>
            <a:r>
              <a:rPr lang="it-IT" sz="2400" dirty="0">
                <a:latin typeface="Caladea" panose="02040503050406030204" pitchFamily="18" charset="0"/>
              </a:rPr>
              <a:t> the </a:t>
            </a:r>
            <a:r>
              <a:rPr lang="it-IT" sz="2400" dirty="0" err="1">
                <a:latin typeface="Caladea" panose="02040503050406030204" pitchFamily="18" charset="0"/>
              </a:rPr>
              <a:t>same</a:t>
            </a:r>
            <a:r>
              <a:rPr lang="it-IT" sz="2400" dirty="0">
                <a:latin typeface="Caladea" panose="02040503050406030204" pitchFamily="18" charset="0"/>
              </a:rPr>
              <a:t> </a:t>
            </a:r>
            <a:r>
              <a:rPr lang="it-IT" sz="2400" dirty="0" err="1">
                <a:latin typeface="Caladea" panose="02040503050406030204" pitchFamily="18" charset="0"/>
              </a:rPr>
              <a:t>political</a:t>
            </a:r>
            <a:r>
              <a:rPr lang="it-IT" sz="2400" dirty="0">
                <a:latin typeface="Caladea" panose="02040503050406030204" pitchFamily="18" charset="0"/>
              </a:rPr>
              <a:t> institutions of the capital),  </a:t>
            </a:r>
            <a:r>
              <a:rPr lang="it-IT" sz="2400" i="1" dirty="0" err="1">
                <a:latin typeface="Caladea" panose="02040503050406030204" pitchFamily="18" charset="0"/>
              </a:rPr>
              <a:t>Genoese</a:t>
            </a:r>
            <a:r>
              <a:rPr lang="it-IT" sz="2400" i="1" dirty="0">
                <a:latin typeface="Caladea" panose="02040503050406030204" pitchFamily="18" charset="0"/>
              </a:rPr>
              <a:t> </a:t>
            </a:r>
            <a:r>
              <a:rPr lang="it-IT" sz="2400" i="1" dirty="0" err="1">
                <a:latin typeface="Caladea" panose="02040503050406030204" pitchFamily="18" charset="0"/>
              </a:rPr>
              <a:t>houses</a:t>
            </a:r>
            <a:r>
              <a:rPr lang="it-IT" sz="2400" i="1" dirty="0">
                <a:latin typeface="Caladea" panose="02040503050406030204" pitchFamily="18" charset="0"/>
              </a:rPr>
              <a:t> </a:t>
            </a:r>
            <a:r>
              <a:rPr lang="it-IT" sz="2400" dirty="0">
                <a:latin typeface="Caladea" panose="02040503050406030204" pitchFamily="18" charset="0"/>
              </a:rPr>
              <a:t>(bank </a:t>
            </a:r>
            <a:r>
              <a:rPr lang="it-IT" sz="2400" dirty="0" err="1">
                <a:latin typeface="Caladea" panose="02040503050406030204" pitchFamily="18" charset="0"/>
              </a:rPr>
              <a:t>branches</a:t>
            </a:r>
            <a:r>
              <a:rPr lang="it-IT" sz="2400" dirty="0">
                <a:latin typeface="Caladea" panose="02040503050406030204" pitchFamily="18" charset="0"/>
              </a:rPr>
              <a:t>), </a:t>
            </a:r>
            <a:r>
              <a:rPr lang="it-IT" sz="2400" i="1" dirty="0" err="1">
                <a:latin typeface="Caladea" panose="02040503050406030204" pitchFamily="18" charset="0"/>
              </a:rPr>
              <a:t>commendae</a:t>
            </a:r>
            <a:r>
              <a:rPr lang="it-IT" sz="2400" dirty="0">
                <a:latin typeface="Caladea" panose="02040503050406030204" pitchFamily="18" charset="0"/>
              </a:rPr>
              <a:t> (capital </a:t>
            </a:r>
            <a:r>
              <a:rPr lang="it-IT" sz="2400" dirty="0" err="1">
                <a:latin typeface="Caladea" panose="02040503050406030204" pitchFamily="18" charset="0"/>
              </a:rPr>
              <a:t>auctions</a:t>
            </a:r>
            <a:r>
              <a:rPr lang="it-IT" sz="2400" b="1" dirty="0">
                <a:latin typeface="Caladea" panose="02040503050406030204" pitchFamily="18" charset="0"/>
              </a:rPr>
              <a:t>), double-entry accounting</a:t>
            </a:r>
            <a:r>
              <a:rPr lang="it-IT" sz="2400" dirty="0">
                <a:latin typeface="Caladea" panose="02040503050406030204" pitchFamily="18" charset="0"/>
              </a:rPr>
              <a:t> and </a:t>
            </a:r>
            <a:r>
              <a:rPr lang="it-IT" sz="2400" i="1" dirty="0" err="1">
                <a:latin typeface="Caladea" panose="02040503050406030204" pitchFamily="18" charset="0"/>
              </a:rPr>
              <a:t>Genoins</a:t>
            </a:r>
            <a:r>
              <a:rPr lang="it-IT" sz="2400" i="1" dirty="0">
                <a:latin typeface="Caladea" panose="02040503050406030204" pitchFamily="18" charset="0"/>
              </a:rPr>
              <a:t> </a:t>
            </a:r>
            <a:r>
              <a:rPr lang="it-IT" sz="2400" dirty="0">
                <a:latin typeface="Caladea" panose="02040503050406030204" pitchFamily="18" charset="0"/>
              </a:rPr>
              <a:t>(first Western golden </a:t>
            </a:r>
            <a:r>
              <a:rPr lang="it-IT" sz="2400" dirty="0" err="1">
                <a:latin typeface="Caladea" panose="02040503050406030204" pitchFamily="18" charset="0"/>
              </a:rPr>
              <a:t>coins</a:t>
            </a:r>
            <a:r>
              <a:rPr lang="it-IT" sz="2400" dirty="0">
                <a:latin typeface="Caladea" panose="02040503050406030204" pitchFamily="18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9880736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>
            <a:extLst>
              <a:ext uri="{FF2B5EF4-FFF2-40B4-BE49-F238E27FC236}">
                <a16:creationId xmlns:a16="http://schemas.microsoft.com/office/drawing/2014/main" id="{735A7CA6-01FC-54B2-F1DF-91938371B0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791" y="129306"/>
            <a:ext cx="4957828" cy="4837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Enrico II di Lusignano (1285-1324), Grosso - Numismatica Bassani - Monete  da Collezione">
            <a:extLst>
              <a:ext uri="{FF2B5EF4-FFF2-40B4-BE49-F238E27FC236}">
                <a16:creationId xmlns:a16="http://schemas.microsoft.com/office/drawing/2014/main" id="{23C15359-1097-2E2B-02E6-AF2C482E00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2222" y="1882950"/>
            <a:ext cx="4969778" cy="4837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E7CA52AE-5985-C808-2C0C-9B065EE37E05}"/>
              </a:ext>
            </a:extLst>
          </p:cNvPr>
          <p:cNvSpPr txBox="1"/>
          <p:nvPr/>
        </p:nvSpPr>
        <p:spPr>
          <a:xfrm>
            <a:off x="5423769" y="528127"/>
            <a:ext cx="661543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dirty="0">
                <a:latin typeface="Caladea" panose="02040503050406030204" pitchFamily="18" charset="0"/>
              </a:rPr>
              <a:t>1306: King Henry II </a:t>
            </a:r>
            <a:r>
              <a:rPr lang="it-IT" sz="3200" dirty="0" err="1">
                <a:latin typeface="Caladea" panose="02040503050406030204" pitchFamily="18" charset="0"/>
              </a:rPr>
              <a:t>confirms</a:t>
            </a:r>
            <a:r>
              <a:rPr lang="it-IT" sz="3200" dirty="0">
                <a:latin typeface="Caladea" panose="02040503050406030204" pitchFamily="18" charset="0"/>
              </a:rPr>
              <a:t> trade </a:t>
            </a:r>
            <a:r>
              <a:rPr lang="it-IT" sz="3200" dirty="0" err="1">
                <a:latin typeface="Caladea" panose="02040503050406030204" pitchFamily="18" charset="0"/>
              </a:rPr>
              <a:t>privileges</a:t>
            </a:r>
            <a:r>
              <a:rPr lang="it-IT" sz="3200" dirty="0">
                <a:latin typeface="Caladea" panose="02040503050406030204" pitchFamily="18" charset="0"/>
              </a:rPr>
              <a:t> to </a:t>
            </a:r>
            <a:r>
              <a:rPr lang="it-IT" sz="3200" dirty="0" err="1">
                <a:latin typeface="Caladea" panose="02040503050406030204" pitchFamily="18" charset="0"/>
              </a:rPr>
              <a:t>Venetians</a:t>
            </a:r>
            <a:endParaRPr lang="it-IT" sz="3200" dirty="0">
              <a:latin typeface="Calade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96264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71500C2-2718-7786-DB6E-AD2127EF7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6942" y="916270"/>
            <a:ext cx="2693097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adea" panose="02040503050406030204" pitchFamily="18" charset="0"/>
              </a:rPr>
              <a:t>Venice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adea" panose="02040503050406030204" pitchFamily="18" charset="0"/>
              </a:rPr>
              <a:t>: </a:t>
            </a:r>
            <a:b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adea" panose="02040503050406030204" pitchFamily="18" charset="0"/>
              </a:rPr>
            </a:b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adea" panose="02040503050406030204" pitchFamily="18" charset="0"/>
              </a:rPr>
              <a:t>the </a:t>
            </a:r>
            <a:r>
              <a:rPr lang="it-IT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adea" panose="02040503050406030204" pitchFamily="18" charset="0"/>
              </a:rPr>
              <a:t>rising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adea" panose="02040503050406030204" pitchFamily="18" charset="0"/>
              </a:rPr>
              <a:t> power of the </a:t>
            </a:r>
            <a:r>
              <a:rPr lang="it-IT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adea" panose="02040503050406030204" pitchFamily="18" charset="0"/>
              </a:rPr>
              <a:t>seas</a:t>
            </a:r>
            <a:endParaRPr lang="it-IT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adea" panose="02040503050406030204" pitchFamily="18" charset="0"/>
            </a:endParaRPr>
          </a:p>
        </p:txBody>
      </p:sp>
      <p:pic>
        <p:nvPicPr>
          <p:cNvPr id="12290" name="Picture 2">
            <a:extLst>
              <a:ext uri="{FF2B5EF4-FFF2-40B4-BE49-F238E27FC236}">
                <a16:creationId xmlns:a16="http://schemas.microsoft.com/office/drawing/2014/main" id="{D51E6918-4E92-BE1B-7E4C-CDE3CEE8A9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>
            <a:extLst>
              <a:ext uri="{FF2B5EF4-FFF2-40B4-BE49-F238E27FC236}">
                <a16:creationId xmlns:a16="http://schemas.microsoft.com/office/drawing/2014/main" id="{2C9BA959-37AC-D7A7-8B79-79492FB0E1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6465" y="3437150"/>
            <a:ext cx="3075535" cy="2023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42210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 descr="Immagine che contiene disegno, dipinto, acqua, lago&#10;&#10;Il contenuto generato dall'IA potrebbe non essere corretto.">
            <a:extLst>
              <a:ext uri="{FF2B5EF4-FFF2-40B4-BE49-F238E27FC236}">
                <a16:creationId xmlns:a16="http://schemas.microsoft.com/office/drawing/2014/main" id="{473FE4AE-404D-82D7-124E-F76E2D5B6A9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656" b="9227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3319" name="Freeform: Shape 13318">
            <a:extLst>
              <a:ext uri="{FF2B5EF4-FFF2-40B4-BE49-F238E27FC236}">
                <a16:creationId xmlns:a16="http://schemas.microsoft.com/office/drawing/2014/main" id="{22C6C9C9-83BF-4A6C-A1BF-C1735C61B4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6524" y="1"/>
            <a:ext cx="7295477" cy="6853457"/>
          </a:xfrm>
          <a:custGeom>
            <a:avLst/>
            <a:gdLst>
              <a:gd name="connsiteX0" fmla="*/ 2113864 w 7295477"/>
              <a:gd name="connsiteY0" fmla="*/ 0 h 6853457"/>
              <a:gd name="connsiteX1" fmla="*/ 5731689 w 7295477"/>
              <a:gd name="connsiteY1" fmla="*/ 0 h 6853457"/>
              <a:gd name="connsiteX2" fmla="*/ 5792604 w 7295477"/>
              <a:gd name="connsiteY2" fmla="*/ 31199 h 6853457"/>
              <a:gd name="connsiteX3" fmla="*/ 7277638 w 7295477"/>
              <a:gd name="connsiteY3" fmla="*/ 1446415 h 6853457"/>
              <a:gd name="connsiteX4" fmla="*/ 7295477 w 7295477"/>
              <a:gd name="connsiteY4" fmla="*/ 1478103 h 6853457"/>
              <a:gd name="connsiteX5" fmla="*/ 7295477 w 7295477"/>
              <a:gd name="connsiteY5" fmla="*/ 5482224 h 6853457"/>
              <a:gd name="connsiteX6" fmla="*/ 7195301 w 7295477"/>
              <a:gd name="connsiteY6" fmla="*/ 5644337 h 6853457"/>
              <a:gd name="connsiteX7" fmla="*/ 5956878 w 7295477"/>
              <a:gd name="connsiteY7" fmla="*/ 6835380 h 6853457"/>
              <a:gd name="connsiteX8" fmla="*/ 5925438 w 7295477"/>
              <a:gd name="connsiteY8" fmla="*/ 6853457 h 6853457"/>
              <a:gd name="connsiteX9" fmla="*/ 1920114 w 7295477"/>
              <a:gd name="connsiteY9" fmla="*/ 6853457 h 6853457"/>
              <a:gd name="connsiteX10" fmla="*/ 1888674 w 7295477"/>
              <a:gd name="connsiteY10" fmla="*/ 6835380 h 6853457"/>
              <a:gd name="connsiteX11" fmla="*/ 0 w 7295477"/>
              <a:gd name="connsiteY11" fmla="*/ 3480517 h 6853457"/>
              <a:gd name="connsiteX12" fmla="*/ 2052949 w 7295477"/>
              <a:gd name="connsiteY12" fmla="*/ 31199 h 6853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295477" h="6853457">
                <a:moveTo>
                  <a:pt x="2113864" y="0"/>
                </a:moveTo>
                <a:lnTo>
                  <a:pt x="5731689" y="0"/>
                </a:lnTo>
                <a:lnTo>
                  <a:pt x="5792604" y="31199"/>
                </a:lnTo>
                <a:cubicBezTo>
                  <a:pt x="6404018" y="363339"/>
                  <a:pt x="6917255" y="853303"/>
                  <a:pt x="7277638" y="1446415"/>
                </a:cubicBezTo>
                <a:lnTo>
                  <a:pt x="7295477" y="1478103"/>
                </a:lnTo>
                <a:lnTo>
                  <a:pt x="7295477" y="5482224"/>
                </a:lnTo>
                <a:lnTo>
                  <a:pt x="7195301" y="5644337"/>
                </a:lnTo>
                <a:cubicBezTo>
                  <a:pt x="6875688" y="6126745"/>
                  <a:pt x="6452261" y="6534378"/>
                  <a:pt x="5956878" y="6835380"/>
                </a:cubicBezTo>
                <a:lnTo>
                  <a:pt x="5925438" y="6853457"/>
                </a:lnTo>
                <a:lnTo>
                  <a:pt x="1920114" y="6853457"/>
                </a:lnTo>
                <a:lnTo>
                  <a:pt x="1888674" y="6835380"/>
                </a:lnTo>
                <a:cubicBezTo>
                  <a:pt x="756370" y="6147375"/>
                  <a:pt x="0" y="4902276"/>
                  <a:pt x="0" y="3480517"/>
                </a:cubicBezTo>
                <a:cubicBezTo>
                  <a:pt x="0" y="1991056"/>
                  <a:pt x="830121" y="695479"/>
                  <a:pt x="2052949" y="31199"/>
                </a:cubicBez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3314" name="Picture 2" descr="Immagine che contiene dipinto, disegno, nave, barca&#10;&#10;Il contenuto generato dall'IA potrebbe non essere corretto.">
            <a:extLst>
              <a:ext uri="{FF2B5EF4-FFF2-40B4-BE49-F238E27FC236}">
                <a16:creationId xmlns:a16="http://schemas.microsoft.com/office/drawing/2014/main" id="{CD4BF64F-3D43-6129-96F7-99DD80D0CD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3862"/>
          <a:stretch>
            <a:fillRect/>
          </a:stretch>
        </p:blipFill>
        <p:spPr bwMode="auto">
          <a:xfrm>
            <a:off x="5063089" y="1"/>
            <a:ext cx="7128913" cy="6853457"/>
          </a:xfrm>
          <a:custGeom>
            <a:avLst/>
            <a:gdLst/>
            <a:ahLst/>
            <a:cxnLst/>
            <a:rect l="l" t="t" r="r" b="b"/>
            <a:pathLst>
              <a:path w="7128913" h="6853457">
                <a:moveTo>
                  <a:pt x="2343548" y="0"/>
                </a:moveTo>
                <a:lnTo>
                  <a:pt x="5168877" y="0"/>
                </a:lnTo>
                <a:lnTo>
                  <a:pt x="5218299" y="19487"/>
                </a:lnTo>
                <a:cubicBezTo>
                  <a:pt x="5976640" y="340238"/>
                  <a:pt x="6607722" y="902948"/>
                  <a:pt x="7014769" y="1610837"/>
                </a:cubicBezTo>
                <a:lnTo>
                  <a:pt x="7128913" y="1827198"/>
                </a:lnTo>
                <a:lnTo>
                  <a:pt x="7128913" y="5131581"/>
                </a:lnTo>
                <a:lnTo>
                  <a:pt x="7091067" y="5210750"/>
                </a:lnTo>
                <a:cubicBezTo>
                  <a:pt x="6744936" y="5876527"/>
                  <a:pt x="6205281" y="6425584"/>
                  <a:pt x="5546646" y="6783375"/>
                </a:cubicBezTo>
                <a:lnTo>
                  <a:pt x="5409811" y="6853457"/>
                </a:lnTo>
                <a:lnTo>
                  <a:pt x="2102613" y="6853457"/>
                </a:lnTo>
                <a:lnTo>
                  <a:pt x="1965779" y="6783375"/>
                </a:lnTo>
                <a:cubicBezTo>
                  <a:pt x="794873" y="6147301"/>
                  <a:pt x="0" y="4906735"/>
                  <a:pt x="0" y="3480517"/>
                </a:cubicBezTo>
                <a:cubicBezTo>
                  <a:pt x="0" y="1924643"/>
                  <a:pt x="945964" y="589711"/>
                  <a:pt x="2294125" y="19487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3264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3" name="Rectangle 1434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4338" name="Picture 2">
            <a:extLst>
              <a:ext uri="{FF2B5EF4-FFF2-40B4-BE49-F238E27FC236}">
                <a16:creationId xmlns:a16="http://schemas.microsoft.com/office/drawing/2014/main" id="{1083615C-27F9-F639-911D-CB4B47C4A3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98"/>
          <a:stretch>
            <a:fillRect/>
          </a:stretch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641C6E47-F33B-1BA1-9452-69A6A4D46AED}"/>
              </a:ext>
            </a:extLst>
          </p:cNvPr>
          <p:cNvSpPr txBox="1"/>
          <p:nvPr/>
        </p:nvSpPr>
        <p:spPr>
          <a:xfrm>
            <a:off x="3519812" y="187890"/>
            <a:ext cx="6488483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400" dirty="0" err="1">
                <a:latin typeface="Caladea" panose="02040503050406030204" pitchFamily="18" charset="0"/>
              </a:rPr>
              <a:t>According</a:t>
            </a:r>
            <a:r>
              <a:rPr lang="it-IT" sz="2400" dirty="0">
                <a:latin typeface="Caladea" panose="02040503050406030204" pitchFamily="18" charset="0"/>
              </a:rPr>
              <a:t> to some </a:t>
            </a:r>
            <a:r>
              <a:rPr lang="it-IT" sz="2400" dirty="0" err="1">
                <a:latin typeface="Caladea" panose="02040503050406030204" pitchFamily="18" charset="0"/>
              </a:rPr>
              <a:t>figures</a:t>
            </a:r>
            <a:r>
              <a:rPr lang="it-IT" sz="2400" dirty="0">
                <a:latin typeface="Caladea" panose="02040503050406030204" pitchFamily="18" charset="0"/>
              </a:rPr>
              <a:t>, </a:t>
            </a:r>
            <a:r>
              <a:rPr lang="it-IT" sz="2400" dirty="0" err="1">
                <a:latin typeface="Caladea" panose="02040503050406030204" pitchFamily="18" charset="0"/>
              </a:rPr>
              <a:t>Venice</a:t>
            </a:r>
            <a:r>
              <a:rPr lang="it-IT" sz="2400" dirty="0">
                <a:latin typeface="Caladea" panose="02040503050406030204" pitchFamily="18" charset="0"/>
              </a:rPr>
              <a:t> and Genoa made up 70% of </a:t>
            </a:r>
            <a:r>
              <a:rPr lang="it-IT" sz="2400" dirty="0" err="1">
                <a:latin typeface="Caladea" panose="02040503050406030204" pitchFamily="18" charset="0"/>
              </a:rPr>
              <a:t>all</a:t>
            </a:r>
            <a:r>
              <a:rPr lang="it-IT" sz="2400" dirty="0">
                <a:latin typeface="Caladea" panose="02040503050406030204" pitchFamily="18" charset="0"/>
              </a:rPr>
              <a:t> </a:t>
            </a:r>
            <a:r>
              <a:rPr lang="it-IT" sz="2400" dirty="0" err="1">
                <a:latin typeface="Caladea" panose="02040503050406030204" pitchFamily="18" charset="0"/>
              </a:rPr>
              <a:t>ships</a:t>
            </a:r>
            <a:r>
              <a:rPr lang="it-IT" sz="2400" dirty="0">
                <a:latin typeface="Caladea" panose="02040503050406030204" pitchFamily="18" charset="0"/>
              </a:rPr>
              <a:t> in the </a:t>
            </a:r>
            <a:r>
              <a:rPr lang="it-IT" sz="2400" dirty="0" err="1">
                <a:latin typeface="Caladea" panose="02040503050406030204" pitchFamily="18" charset="0"/>
              </a:rPr>
              <a:t>Mediterranean</a:t>
            </a:r>
            <a:r>
              <a:rPr lang="it-IT" sz="2400" dirty="0">
                <a:latin typeface="Caladea" panose="02040503050406030204" pitchFamily="18" charset="0"/>
              </a:rPr>
              <a:t> </a:t>
            </a:r>
            <a:r>
              <a:rPr lang="it-IT" sz="2400" dirty="0" err="1">
                <a:latin typeface="Caladea" panose="02040503050406030204" pitchFamily="18" charset="0"/>
              </a:rPr>
              <a:t>during</a:t>
            </a:r>
            <a:r>
              <a:rPr lang="it-IT" sz="2400" dirty="0">
                <a:latin typeface="Caladea" panose="02040503050406030204" pitchFamily="18" charset="0"/>
              </a:rPr>
              <a:t> XIII and XIV </a:t>
            </a:r>
            <a:r>
              <a:rPr lang="it-IT" sz="2400" dirty="0" err="1">
                <a:latin typeface="Caladea" panose="02040503050406030204" pitchFamily="18" charset="0"/>
              </a:rPr>
              <a:t>centuries</a:t>
            </a:r>
            <a:endParaRPr lang="it-IT" sz="2400" dirty="0">
              <a:latin typeface="Calade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23599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53B0C41-9D3F-9227-0046-81CA04BADB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6953" y="-135592"/>
            <a:ext cx="10515600" cy="1325563"/>
          </a:xfrm>
        </p:spPr>
        <p:txBody>
          <a:bodyPr/>
          <a:lstStyle/>
          <a:p>
            <a:r>
              <a:rPr lang="it-IT" dirty="0">
                <a:latin typeface="Caladea" panose="02040503050406030204" pitchFamily="18" charset="0"/>
              </a:rPr>
              <a:t>1374: the </a:t>
            </a:r>
            <a:r>
              <a:rPr lang="it-IT" dirty="0" err="1">
                <a:latin typeface="Caladea" panose="02040503050406030204" pitchFamily="18" charset="0"/>
              </a:rPr>
              <a:t>Genoese</a:t>
            </a:r>
            <a:r>
              <a:rPr lang="it-IT" dirty="0">
                <a:latin typeface="Caladea" panose="02040503050406030204" pitchFamily="18" charset="0"/>
              </a:rPr>
              <a:t> takeover</a:t>
            </a:r>
          </a:p>
        </p:txBody>
      </p:sp>
      <p:pic>
        <p:nvPicPr>
          <p:cNvPr id="16386" name="Picture 2" descr="undefined">
            <a:extLst>
              <a:ext uri="{FF2B5EF4-FFF2-40B4-BE49-F238E27FC236}">
                <a16:creationId xmlns:a16="http://schemas.microsoft.com/office/drawing/2014/main" id="{3347CACF-3FDD-3CE5-184C-9ED3786634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245" y="1327756"/>
            <a:ext cx="4147986" cy="5317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BA94081E-316C-CD67-B412-B2AD20C18D6B}"/>
              </a:ext>
            </a:extLst>
          </p:cNvPr>
          <p:cNvSpPr txBox="1"/>
          <p:nvPr/>
        </p:nvSpPr>
        <p:spPr>
          <a:xfrm>
            <a:off x="4747365" y="1540701"/>
            <a:ext cx="6926893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latin typeface="Caladea" panose="02040503050406030204" pitchFamily="18" charset="0"/>
              </a:rPr>
              <a:t>In 1369 king Peter I </a:t>
            </a:r>
            <a:r>
              <a:rPr lang="it-IT" sz="2400" dirty="0" err="1">
                <a:latin typeface="Caladea" panose="02040503050406030204" pitchFamily="18" charset="0"/>
              </a:rPr>
              <a:t>died</a:t>
            </a:r>
            <a:r>
              <a:rPr lang="it-IT" sz="2400" dirty="0">
                <a:latin typeface="Caladea" panose="02040503050406030204" pitchFamily="18" charset="0"/>
              </a:rPr>
              <a:t> in an </a:t>
            </a:r>
            <a:r>
              <a:rPr lang="it-IT" sz="2400" dirty="0" err="1">
                <a:latin typeface="Caladea" panose="02040503050406030204" pitchFamily="18" charset="0"/>
              </a:rPr>
              <a:t>ambush</a:t>
            </a:r>
            <a:r>
              <a:rPr lang="it-IT" sz="2400" dirty="0">
                <a:latin typeface="Caladea" panose="02040503050406030204" pitchFamily="18" charset="0"/>
              </a:rPr>
              <a:t> (</a:t>
            </a:r>
            <a:r>
              <a:rPr lang="it-IT" sz="2400" dirty="0" err="1">
                <a:latin typeface="Caladea" panose="02040503050406030204" pitchFamily="18" charset="0"/>
              </a:rPr>
              <a:t>caught</a:t>
            </a:r>
            <a:r>
              <a:rPr lang="it-IT" sz="2400" dirty="0">
                <a:latin typeface="Caladea" panose="02040503050406030204" pitchFamily="18" charset="0"/>
              </a:rPr>
              <a:t> by </a:t>
            </a:r>
            <a:r>
              <a:rPr lang="it-IT" sz="2400" dirty="0" err="1">
                <a:latin typeface="Caladea" panose="02040503050406030204" pitchFamily="18" charset="0"/>
              </a:rPr>
              <a:t>surprise</a:t>
            </a:r>
            <a:r>
              <a:rPr lang="it-IT" sz="2400" dirty="0">
                <a:latin typeface="Caladea" panose="02040503050406030204" pitchFamily="18" charset="0"/>
              </a:rPr>
              <a:t> </a:t>
            </a:r>
            <a:r>
              <a:rPr lang="it-IT" sz="2400" dirty="0" err="1">
                <a:latin typeface="Caladea" panose="02040503050406030204" pitchFamily="18" charset="0"/>
              </a:rPr>
              <a:t>while</a:t>
            </a:r>
            <a:r>
              <a:rPr lang="it-IT" sz="2400" dirty="0">
                <a:latin typeface="Caladea" panose="02040503050406030204" pitchFamily="18" charset="0"/>
              </a:rPr>
              <a:t> making love with </a:t>
            </a:r>
            <a:r>
              <a:rPr lang="it-IT" sz="2400" dirty="0" err="1">
                <a:latin typeface="Caladea" panose="02040503050406030204" pitchFamily="18" charset="0"/>
              </a:rPr>
              <a:t>his</a:t>
            </a:r>
            <a:r>
              <a:rPr lang="it-IT" sz="2400" dirty="0">
                <a:latin typeface="Caladea" panose="02040503050406030204" pitchFamily="18" charset="0"/>
              </a:rPr>
              <a:t> mistress). Three </a:t>
            </a:r>
            <a:r>
              <a:rPr lang="it-IT" sz="2400" dirty="0" err="1">
                <a:latin typeface="Caladea" panose="02040503050406030204" pitchFamily="18" charset="0"/>
              </a:rPr>
              <a:t>years</a:t>
            </a:r>
            <a:r>
              <a:rPr lang="it-IT" sz="2400" dirty="0">
                <a:latin typeface="Caladea" panose="02040503050406030204" pitchFamily="18" charset="0"/>
              </a:rPr>
              <a:t> </a:t>
            </a:r>
            <a:r>
              <a:rPr lang="it-IT" sz="2400" dirty="0" err="1">
                <a:latin typeface="Caladea" panose="02040503050406030204" pitchFamily="18" charset="0"/>
              </a:rPr>
              <a:t>later</a:t>
            </a:r>
            <a:r>
              <a:rPr lang="it-IT" sz="2400" dirty="0">
                <a:latin typeface="Caladea" panose="02040503050406030204" pitchFamily="18" charset="0"/>
              </a:rPr>
              <a:t>, </a:t>
            </a:r>
            <a:r>
              <a:rPr lang="it-IT" sz="2400" dirty="0" err="1">
                <a:latin typeface="Caladea" panose="02040503050406030204" pitchFamily="18" charset="0"/>
              </a:rPr>
              <a:t>his</a:t>
            </a:r>
            <a:r>
              <a:rPr lang="it-IT" sz="2400" dirty="0">
                <a:latin typeface="Caladea" panose="02040503050406030204" pitchFamily="18" charset="0"/>
              </a:rPr>
              <a:t> son Peter II </a:t>
            </a:r>
            <a:r>
              <a:rPr lang="it-IT" sz="2400" dirty="0" err="1">
                <a:latin typeface="Caladea" panose="02040503050406030204" pitchFamily="18" charset="0"/>
              </a:rPr>
              <a:t>came</a:t>
            </a:r>
            <a:r>
              <a:rPr lang="it-IT" sz="2400" dirty="0">
                <a:latin typeface="Caladea" panose="02040503050406030204" pitchFamily="18" charset="0"/>
              </a:rPr>
              <a:t> to age. </a:t>
            </a:r>
            <a:br>
              <a:rPr lang="it-IT" sz="2400" dirty="0">
                <a:latin typeface="Caladea" panose="02040503050406030204" pitchFamily="18" charset="0"/>
              </a:rPr>
            </a:br>
            <a:br>
              <a:rPr lang="it-IT" sz="2400" dirty="0">
                <a:latin typeface="Caladea" panose="02040503050406030204" pitchFamily="18" charset="0"/>
              </a:rPr>
            </a:br>
            <a:r>
              <a:rPr lang="it-IT" sz="2400" dirty="0">
                <a:latin typeface="Caladea" panose="02040503050406030204" pitchFamily="18" charset="0"/>
              </a:rPr>
              <a:t>The </a:t>
            </a:r>
            <a:r>
              <a:rPr lang="it-IT" sz="2400" dirty="0" err="1">
                <a:latin typeface="Caladea" panose="02040503050406030204" pitchFamily="18" charset="0"/>
              </a:rPr>
              <a:t>Genoese</a:t>
            </a:r>
            <a:r>
              <a:rPr lang="it-IT" sz="2400" dirty="0">
                <a:latin typeface="Caladea" panose="02040503050406030204" pitchFamily="18" charset="0"/>
              </a:rPr>
              <a:t> </a:t>
            </a:r>
            <a:r>
              <a:rPr lang="it-IT" sz="2400" i="1" dirty="0">
                <a:latin typeface="Caladea" panose="02040503050406030204" pitchFamily="18" charset="0"/>
              </a:rPr>
              <a:t>podestà</a:t>
            </a:r>
            <a:r>
              <a:rPr lang="it-IT" sz="2400" dirty="0">
                <a:latin typeface="Caladea" panose="02040503050406030204" pitchFamily="18" charset="0"/>
              </a:rPr>
              <a:t> and the </a:t>
            </a:r>
            <a:r>
              <a:rPr lang="it-IT" sz="2400" dirty="0" err="1">
                <a:latin typeface="Caladea" panose="02040503050406030204" pitchFamily="18" charset="0"/>
              </a:rPr>
              <a:t>Venetian</a:t>
            </a:r>
            <a:r>
              <a:rPr lang="it-IT" sz="2400" dirty="0">
                <a:latin typeface="Caladea" panose="02040503050406030204" pitchFamily="18" charset="0"/>
              </a:rPr>
              <a:t> </a:t>
            </a:r>
            <a:r>
              <a:rPr lang="it-IT" sz="2400" i="1" dirty="0">
                <a:latin typeface="Caladea" panose="02040503050406030204" pitchFamily="18" charset="0"/>
              </a:rPr>
              <a:t>bailo</a:t>
            </a:r>
            <a:r>
              <a:rPr lang="it-IT" sz="2400" dirty="0">
                <a:latin typeface="Caladea" panose="02040503050406030204" pitchFamily="18" charset="0"/>
              </a:rPr>
              <a:t> </a:t>
            </a:r>
            <a:r>
              <a:rPr lang="it-IT" sz="2400" dirty="0" err="1">
                <a:latin typeface="Caladea" panose="02040503050406030204" pitchFamily="18" charset="0"/>
              </a:rPr>
              <a:t>fought</a:t>
            </a:r>
            <a:r>
              <a:rPr lang="it-IT" sz="2400" dirty="0">
                <a:latin typeface="Caladea" panose="02040503050406030204" pitchFamily="18" charset="0"/>
              </a:rPr>
              <a:t> for the </a:t>
            </a:r>
            <a:r>
              <a:rPr lang="it-IT" sz="2400" dirty="0" err="1">
                <a:latin typeface="Caladea" panose="02040503050406030204" pitchFamily="18" charset="0"/>
              </a:rPr>
              <a:t>honor</a:t>
            </a:r>
            <a:r>
              <a:rPr lang="it-IT" sz="2400" dirty="0">
                <a:latin typeface="Caladea" panose="02040503050406030204" pitchFamily="18" charset="0"/>
              </a:rPr>
              <a:t> of keeping the </a:t>
            </a:r>
            <a:r>
              <a:rPr lang="it-IT" sz="2400" dirty="0" err="1">
                <a:latin typeface="Caladea" panose="02040503050406030204" pitchFamily="18" charset="0"/>
              </a:rPr>
              <a:t>horse</a:t>
            </a:r>
            <a:r>
              <a:rPr lang="it-IT" sz="2400" dirty="0">
                <a:latin typeface="Caladea" panose="02040503050406030204" pitchFamily="18" charset="0"/>
              </a:rPr>
              <a:t> </a:t>
            </a:r>
            <a:r>
              <a:rPr lang="it-IT" sz="2400" dirty="0" err="1">
                <a:latin typeface="Caladea" panose="02040503050406030204" pitchFamily="18" charset="0"/>
              </a:rPr>
              <a:t>rein</a:t>
            </a:r>
            <a:r>
              <a:rPr lang="it-IT" sz="2400" dirty="0">
                <a:latin typeface="Caladea" panose="02040503050406030204" pitchFamily="18" charset="0"/>
              </a:rPr>
              <a:t> </a:t>
            </a:r>
            <a:r>
              <a:rPr lang="it-IT" sz="2400" dirty="0" err="1">
                <a:latin typeface="Caladea" panose="02040503050406030204" pitchFamily="18" charset="0"/>
              </a:rPr>
              <a:t>during</a:t>
            </a:r>
            <a:r>
              <a:rPr lang="it-IT" sz="2400" dirty="0">
                <a:latin typeface="Caladea" panose="02040503050406030204" pitchFamily="18" charset="0"/>
              </a:rPr>
              <a:t> the </a:t>
            </a:r>
            <a:r>
              <a:rPr lang="it-IT" sz="2400" dirty="0" err="1">
                <a:latin typeface="Caladea" panose="02040503050406030204" pitchFamily="18" charset="0"/>
              </a:rPr>
              <a:t>coronation</a:t>
            </a:r>
            <a:r>
              <a:rPr lang="it-IT" sz="2400" dirty="0">
                <a:latin typeface="Caladea" panose="02040503050406030204" pitchFamily="18" charset="0"/>
              </a:rPr>
              <a:t> march.</a:t>
            </a:r>
          </a:p>
          <a:p>
            <a:pPr algn="ctr"/>
            <a:r>
              <a:rPr lang="it-IT" sz="2400" dirty="0">
                <a:latin typeface="Caladea" panose="02040503050406030204" pitchFamily="18" charset="0"/>
              </a:rPr>
              <a:t>The </a:t>
            </a:r>
            <a:r>
              <a:rPr lang="it-IT" sz="2400" dirty="0" err="1">
                <a:latin typeface="Caladea" panose="02040503050406030204" pitchFamily="18" charset="0"/>
              </a:rPr>
              <a:t>Venetians</a:t>
            </a:r>
            <a:r>
              <a:rPr lang="it-IT" sz="2400" dirty="0">
                <a:latin typeface="Caladea" panose="02040503050406030204" pitchFamily="18" charset="0"/>
              </a:rPr>
              <a:t> and the </a:t>
            </a:r>
            <a:r>
              <a:rPr lang="it-IT" sz="2400" dirty="0" err="1">
                <a:latin typeface="Caladea" panose="02040503050406030204" pitchFamily="18" charset="0"/>
              </a:rPr>
              <a:t>natives</a:t>
            </a:r>
            <a:r>
              <a:rPr lang="it-IT" sz="2400" dirty="0">
                <a:latin typeface="Caladea" panose="02040503050406030204" pitchFamily="18" charset="0"/>
              </a:rPr>
              <a:t> </a:t>
            </a:r>
            <a:r>
              <a:rPr lang="it-IT" sz="2400" dirty="0" err="1">
                <a:latin typeface="Caladea" panose="02040503050406030204" pitchFamily="18" charset="0"/>
              </a:rPr>
              <a:t>massacred</a:t>
            </a:r>
            <a:r>
              <a:rPr lang="it-IT" sz="2400" dirty="0">
                <a:latin typeface="Caladea" panose="02040503050406030204" pitchFamily="18" charset="0"/>
              </a:rPr>
              <a:t> </a:t>
            </a:r>
            <a:r>
              <a:rPr lang="it-IT" sz="2400" dirty="0" err="1">
                <a:latin typeface="Caladea" panose="02040503050406030204" pitchFamily="18" charset="0"/>
              </a:rPr>
              <a:t>dozens</a:t>
            </a:r>
            <a:r>
              <a:rPr lang="it-IT" sz="2400" dirty="0">
                <a:latin typeface="Caladea" panose="02040503050406030204" pitchFamily="18" charset="0"/>
              </a:rPr>
              <a:t> of </a:t>
            </a:r>
            <a:r>
              <a:rPr lang="it-IT" sz="2400" dirty="0" err="1">
                <a:latin typeface="Caladea" panose="02040503050406030204" pitchFamily="18" charset="0"/>
              </a:rPr>
              <a:t>Genoese</a:t>
            </a:r>
            <a:r>
              <a:rPr lang="it-IT" sz="2400" dirty="0">
                <a:latin typeface="Caladea" panose="02040503050406030204" pitchFamily="18" charset="0"/>
              </a:rPr>
              <a:t> men. </a:t>
            </a:r>
            <a:br>
              <a:rPr lang="it-IT" sz="2400" dirty="0">
                <a:latin typeface="Caladea" panose="02040503050406030204" pitchFamily="18" charset="0"/>
              </a:rPr>
            </a:br>
            <a:br>
              <a:rPr lang="it-IT" sz="2400" dirty="0">
                <a:latin typeface="Caladea" panose="02040503050406030204" pitchFamily="18" charset="0"/>
              </a:rPr>
            </a:br>
            <a:r>
              <a:rPr lang="it-IT" sz="2400" dirty="0">
                <a:latin typeface="Caladea" panose="02040503050406030204" pitchFamily="18" charset="0"/>
              </a:rPr>
              <a:t>A </a:t>
            </a:r>
            <a:r>
              <a:rPr lang="it-IT" sz="2400" dirty="0" err="1">
                <a:latin typeface="Caladea" panose="02040503050406030204" pitchFamily="18" charset="0"/>
              </a:rPr>
              <a:t>year</a:t>
            </a:r>
            <a:r>
              <a:rPr lang="it-IT" sz="2400" dirty="0">
                <a:latin typeface="Caladea" panose="02040503050406030204" pitchFamily="18" charset="0"/>
              </a:rPr>
              <a:t> </a:t>
            </a:r>
            <a:r>
              <a:rPr lang="it-IT" sz="2400" dirty="0" err="1">
                <a:latin typeface="Caladea" panose="02040503050406030204" pitchFamily="18" charset="0"/>
              </a:rPr>
              <a:t>later</a:t>
            </a:r>
            <a:r>
              <a:rPr lang="it-IT" sz="2400" dirty="0">
                <a:latin typeface="Caladea" panose="02040503050406030204" pitchFamily="18" charset="0"/>
              </a:rPr>
              <a:t>, </a:t>
            </a:r>
            <a:r>
              <a:rPr lang="it-IT" sz="2400" dirty="0" err="1">
                <a:latin typeface="Caladea" panose="02040503050406030204" pitchFamily="18" charset="0"/>
              </a:rPr>
              <a:t>as</a:t>
            </a:r>
            <a:r>
              <a:rPr lang="it-IT" sz="2400" dirty="0">
                <a:latin typeface="Caladea" panose="02040503050406030204" pitchFamily="18" charset="0"/>
              </a:rPr>
              <a:t> </a:t>
            </a:r>
            <a:r>
              <a:rPr lang="it-IT" sz="2400" dirty="0" err="1">
                <a:latin typeface="Caladea" panose="02040503050406030204" pitchFamily="18" charset="0"/>
              </a:rPr>
              <a:t>retaliation</a:t>
            </a:r>
            <a:r>
              <a:rPr lang="it-IT" sz="2400" dirty="0">
                <a:latin typeface="Caladea" panose="02040503050406030204" pitchFamily="18" charset="0"/>
              </a:rPr>
              <a:t>, a </a:t>
            </a:r>
            <a:r>
              <a:rPr lang="it-IT" sz="2400" dirty="0" err="1">
                <a:latin typeface="Caladea" panose="02040503050406030204" pitchFamily="18" charset="0"/>
              </a:rPr>
              <a:t>Genoese</a:t>
            </a:r>
            <a:r>
              <a:rPr lang="it-IT" sz="2400" dirty="0">
                <a:latin typeface="Caladea" panose="02040503050406030204" pitchFamily="18" charset="0"/>
              </a:rPr>
              <a:t> fleet </a:t>
            </a:r>
            <a:r>
              <a:rPr lang="it-IT" sz="2400" dirty="0" err="1">
                <a:latin typeface="Caladea" panose="02040503050406030204" pitchFamily="18" charset="0"/>
              </a:rPr>
              <a:t>blockaded</a:t>
            </a:r>
            <a:r>
              <a:rPr lang="it-IT" sz="2400" dirty="0">
                <a:latin typeface="Caladea" panose="02040503050406030204" pitchFamily="18" charset="0"/>
              </a:rPr>
              <a:t> the </a:t>
            </a:r>
            <a:r>
              <a:rPr lang="it-IT" sz="2400" dirty="0" err="1">
                <a:latin typeface="Caladea" panose="02040503050406030204" pitchFamily="18" charset="0"/>
              </a:rPr>
              <a:t>island</a:t>
            </a:r>
            <a:r>
              <a:rPr lang="it-IT" sz="2400" dirty="0">
                <a:latin typeface="Caladea" panose="02040503050406030204" pitchFamily="18" charset="0"/>
              </a:rPr>
              <a:t> and </a:t>
            </a:r>
            <a:r>
              <a:rPr lang="it-IT" sz="2400" dirty="0" err="1">
                <a:latin typeface="Caladea" panose="02040503050406030204" pitchFamily="18" charset="0"/>
              </a:rPr>
              <a:t>forced</a:t>
            </a:r>
            <a:r>
              <a:rPr lang="it-IT" sz="2400" dirty="0">
                <a:latin typeface="Caladea" panose="02040503050406030204" pitchFamily="18" charset="0"/>
              </a:rPr>
              <a:t> the </a:t>
            </a:r>
            <a:r>
              <a:rPr lang="it-IT" sz="2400" dirty="0" err="1">
                <a:latin typeface="Caladea" panose="02040503050406030204" pitchFamily="18" charset="0"/>
              </a:rPr>
              <a:t>young</a:t>
            </a:r>
            <a:r>
              <a:rPr lang="it-IT" sz="2400" dirty="0">
                <a:latin typeface="Caladea" panose="02040503050406030204" pitchFamily="18" charset="0"/>
              </a:rPr>
              <a:t> king to </a:t>
            </a:r>
            <a:r>
              <a:rPr lang="it-IT" sz="2400" dirty="0" err="1">
                <a:latin typeface="Caladea" panose="02040503050406030204" pitchFamily="18" charset="0"/>
              </a:rPr>
              <a:t>surrender</a:t>
            </a:r>
            <a:r>
              <a:rPr lang="it-IT" sz="2400" dirty="0">
                <a:latin typeface="Caladea" panose="02040503050406030204" pitchFamily="18" charset="0"/>
              </a:rPr>
              <a:t> </a:t>
            </a:r>
            <a:r>
              <a:rPr lang="it-IT" sz="2400" dirty="0" err="1">
                <a:latin typeface="Caladea" panose="02040503050406030204" pitchFamily="18" charset="0"/>
              </a:rPr>
              <a:t>Famagusta</a:t>
            </a:r>
            <a:r>
              <a:rPr lang="it-IT" sz="2400" dirty="0">
                <a:latin typeface="Caladea" panose="02040503050406030204" pitchFamily="18" charset="0"/>
              </a:rPr>
              <a:t>.</a:t>
            </a:r>
            <a:br>
              <a:rPr lang="it-IT" sz="2400" dirty="0">
                <a:latin typeface="Caladea" panose="02040503050406030204" pitchFamily="18" charset="0"/>
              </a:rPr>
            </a:br>
            <a:br>
              <a:rPr lang="it-IT" dirty="0"/>
            </a:b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375694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5A0D2FE-63F0-1A6C-008E-605C92A2D0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0958" y="-110538"/>
            <a:ext cx="10515600" cy="1325563"/>
          </a:xfrm>
        </p:spPr>
        <p:txBody>
          <a:bodyPr>
            <a:normAutofit/>
          </a:bodyPr>
          <a:lstStyle/>
          <a:p>
            <a:r>
              <a:rPr lang="it-IT" sz="4000" dirty="0">
                <a:latin typeface="Caladea" panose="02040503050406030204" pitchFamily="18" charset="0"/>
              </a:rPr>
              <a:t>1489: the </a:t>
            </a:r>
            <a:r>
              <a:rPr lang="it-IT" sz="4000" dirty="0" err="1">
                <a:latin typeface="Caladea" panose="02040503050406030204" pitchFamily="18" charset="0"/>
              </a:rPr>
              <a:t>Venetian</a:t>
            </a:r>
            <a:r>
              <a:rPr lang="it-IT" sz="4000" dirty="0">
                <a:latin typeface="Caladea" panose="02040503050406030204" pitchFamily="18" charset="0"/>
              </a:rPr>
              <a:t> takeover</a:t>
            </a:r>
          </a:p>
        </p:txBody>
      </p:sp>
      <p:pic>
        <p:nvPicPr>
          <p:cNvPr id="17410" name="Picture 2">
            <a:extLst>
              <a:ext uri="{FF2B5EF4-FFF2-40B4-BE49-F238E27FC236}">
                <a16:creationId xmlns:a16="http://schemas.microsoft.com/office/drawing/2014/main" id="{AE5E7DC4-88C5-2DAE-9F7D-8E60BA6E16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2082" y="-18255"/>
            <a:ext cx="49784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>
            <a:extLst>
              <a:ext uri="{FF2B5EF4-FFF2-40B4-BE49-F238E27FC236}">
                <a16:creationId xmlns:a16="http://schemas.microsoft.com/office/drawing/2014/main" id="{CBBD7121-87AE-FD77-B302-80A71F5BCE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46340"/>
            <a:ext cx="5611660" cy="5611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D7EE1D80-BE46-927C-A168-6A67DB2AD982}"/>
              </a:ext>
            </a:extLst>
          </p:cNvPr>
          <p:cNvSpPr txBox="1"/>
          <p:nvPr/>
        </p:nvSpPr>
        <p:spPr>
          <a:xfrm>
            <a:off x="5611660" y="3410745"/>
            <a:ext cx="162768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i="1" dirty="0">
                <a:latin typeface="Caladea" panose="02040503050406030204" pitchFamily="18" charset="0"/>
              </a:rPr>
              <a:t>Charlotte of </a:t>
            </a:r>
            <a:r>
              <a:rPr lang="it-IT" sz="1600" i="1" dirty="0" err="1">
                <a:latin typeface="Caladea" panose="02040503050406030204" pitchFamily="18" charset="0"/>
              </a:rPr>
              <a:t>Lusignan</a:t>
            </a:r>
            <a:r>
              <a:rPr lang="it-IT" sz="1600" i="1" dirty="0">
                <a:latin typeface="Caladea" panose="02040503050406030204" pitchFamily="18" charset="0"/>
              </a:rPr>
              <a:t> (</a:t>
            </a:r>
            <a:r>
              <a:rPr lang="it-IT" sz="1600" i="1" dirty="0" err="1">
                <a:latin typeface="Caladea" panose="02040503050406030204" pitchFamily="18" charset="0"/>
              </a:rPr>
              <a:t>left</a:t>
            </a:r>
            <a:r>
              <a:rPr lang="it-IT" sz="1600" i="1" dirty="0">
                <a:latin typeface="Caladea" panose="02040503050406030204" pitchFamily="18" charset="0"/>
              </a:rPr>
              <a:t>) and Caterina Corner (</a:t>
            </a:r>
            <a:r>
              <a:rPr lang="it-IT" sz="1600" i="1" dirty="0" err="1">
                <a:latin typeface="Caladea" panose="02040503050406030204" pitchFamily="18" charset="0"/>
              </a:rPr>
              <a:t>right</a:t>
            </a:r>
            <a:r>
              <a:rPr lang="it-IT" sz="1600" i="1" dirty="0">
                <a:latin typeface="Caladea" panose="020405030504060302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4910059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DD846306-77AF-77C7-8F08-758CE2B077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806" y="2363615"/>
            <a:ext cx="7634383" cy="4353556"/>
          </a:xfrm>
          <a:prstGeom prst="rect">
            <a:avLst/>
          </a:prstGeom>
        </p:spPr>
      </p:pic>
      <p:pic>
        <p:nvPicPr>
          <p:cNvPr id="8194" name="Picture 2" descr="Vittorio Emanuele II di Savoia - Wikiquote">
            <a:extLst>
              <a:ext uri="{FF2B5EF4-FFF2-40B4-BE49-F238E27FC236}">
                <a16:creationId xmlns:a16="http://schemas.microsoft.com/office/drawing/2014/main" id="{004E9B7B-60B0-8C65-946A-F1DCB65C05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3923" y="0"/>
            <a:ext cx="428807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06740D94-F7E9-30D3-D790-B0F051C82230}"/>
              </a:ext>
            </a:extLst>
          </p:cNvPr>
          <p:cNvSpPr txBox="1"/>
          <p:nvPr/>
        </p:nvSpPr>
        <p:spPr>
          <a:xfrm>
            <a:off x="407327" y="425885"/>
            <a:ext cx="687029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latin typeface="Caladea" panose="02040503050406030204" pitchFamily="18" charset="0"/>
              </a:rPr>
              <a:t>How </a:t>
            </a:r>
            <a:r>
              <a:rPr lang="it-IT" sz="2800" dirty="0" err="1">
                <a:latin typeface="Caladea" panose="02040503050406030204" pitchFamily="18" charset="0"/>
              </a:rPr>
              <a:t>happened</a:t>
            </a:r>
            <a:r>
              <a:rPr lang="it-IT" sz="2800" dirty="0">
                <a:latin typeface="Caladea" panose="02040503050406030204" pitchFamily="18" charset="0"/>
              </a:rPr>
              <a:t> </a:t>
            </a:r>
            <a:r>
              <a:rPr lang="it-IT" sz="2800" dirty="0" err="1">
                <a:latin typeface="Caladea" panose="02040503050406030204" pitchFamily="18" charset="0"/>
              </a:rPr>
              <a:t>that</a:t>
            </a:r>
            <a:r>
              <a:rPr lang="it-IT" sz="2800" dirty="0">
                <a:latin typeface="Caladea" panose="02040503050406030204" pitchFamily="18" charset="0"/>
              </a:rPr>
              <a:t> a </a:t>
            </a:r>
            <a:r>
              <a:rPr lang="it-IT" sz="2800" i="1" dirty="0">
                <a:latin typeface="Caladea" panose="02040503050406030204" pitchFamily="18" charset="0"/>
              </a:rPr>
              <a:t>«king of Cyprus and Jerusalem» </a:t>
            </a:r>
            <a:r>
              <a:rPr lang="it-IT" sz="2800" dirty="0" err="1">
                <a:latin typeface="Caladea" panose="02040503050406030204" pitchFamily="18" charset="0"/>
              </a:rPr>
              <a:t>became</a:t>
            </a:r>
            <a:r>
              <a:rPr lang="it-IT" sz="2800" dirty="0">
                <a:latin typeface="Caladea" panose="02040503050406030204" pitchFamily="18" charset="0"/>
              </a:rPr>
              <a:t> the first king of </a:t>
            </a:r>
            <a:r>
              <a:rPr lang="it-IT" sz="2800" dirty="0" err="1">
                <a:latin typeface="Caladea" panose="02040503050406030204" pitchFamily="18" charset="0"/>
              </a:rPr>
              <a:t>Italy</a:t>
            </a:r>
            <a:r>
              <a:rPr lang="it-IT" sz="2800" dirty="0">
                <a:latin typeface="Caladea" panose="02040503050406030204" pitchFamily="18" charset="0"/>
              </a:rPr>
              <a:t> </a:t>
            </a:r>
            <a:br>
              <a:rPr lang="it-IT" sz="2800" dirty="0">
                <a:latin typeface="Caladea" panose="02040503050406030204" pitchFamily="18" charset="0"/>
              </a:rPr>
            </a:br>
            <a:r>
              <a:rPr lang="it-IT" sz="2800" dirty="0">
                <a:latin typeface="Caladea" panose="02040503050406030204" pitchFamily="18" charset="0"/>
              </a:rPr>
              <a:t>in 1861?</a:t>
            </a:r>
          </a:p>
        </p:txBody>
      </p:sp>
      <p:sp>
        <p:nvSpPr>
          <p:cNvPr id="7" name="Ovale 6">
            <a:extLst>
              <a:ext uri="{FF2B5EF4-FFF2-40B4-BE49-F238E27FC236}">
                <a16:creationId xmlns:a16="http://schemas.microsoft.com/office/drawing/2014/main" id="{8C17F62C-712A-0DAA-DB4F-6929510B9ED7}"/>
              </a:ext>
            </a:extLst>
          </p:cNvPr>
          <p:cNvSpPr/>
          <p:nvPr/>
        </p:nvSpPr>
        <p:spPr>
          <a:xfrm>
            <a:off x="3244241" y="3331923"/>
            <a:ext cx="3569918" cy="450937"/>
          </a:xfrm>
          <a:prstGeom prst="ellipse">
            <a:avLst/>
          </a:prstGeom>
          <a:noFill/>
          <a:ln>
            <a:solidFill>
              <a:srgbClr val="FFFF0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Ovale 7">
            <a:extLst>
              <a:ext uri="{FF2B5EF4-FFF2-40B4-BE49-F238E27FC236}">
                <a16:creationId xmlns:a16="http://schemas.microsoft.com/office/drawing/2014/main" id="{FE7A7AB3-14C8-5B84-39B4-FC469151B3C7}"/>
              </a:ext>
            </a:extLst>
          </p:cNvPr>
          <p:cNvSpPr/>
          <p:nvPr/>
        </p:nvSpPr>
        <p:spPr>
          <a:xfrm>
            <a:off x="2718148" y="6275540"/>
            <a:ext cx="1240077" cy="450937"/>
          </a:xfrm>
          <a:prstGeom prst="ellipse">
            <a:avLst/>
          </a:prstGeom>
          <a:noFill/>
          <a:ln>
            <a:solidFill>
              <a:srgbClr val="FFFF0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483203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6" name="Picture 4" descr="Veduta di Venezia, 1500 | Jacopo de Barbari | Stampa d'arte">
            <a:extLst>
              <a:ext uri="{FF2B5EF4-FFF2-40B4-BE49-F238E27FC236}">
                <a16:creationId xmlns:a16="http://schemas.microsoft.com/office/drawing/2014/main" id="{4C216ABB-747F-D86D-686F-02084C96DB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12" r="2419" b="1"/>
          <a:stretch>
            <a:fillRect/>
          </a:stretch>
        </p:blipFill>
        <p:spPr bwMode="auto">
          <a:xfrm>
            <a:off x="5419264" y="3265080"/>
            <a:ext cx="6129269" cy="359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4" name="Picture 2" descr="Bisanzio: La regina Carlotta di Cipro">
            <a:extLst>
              <a:ext uri="{FF2B5EF4-FFF2-40B4-BE49-F238E27FC236}">
                <a16:creationId xmlns:a16="http://schemas.microsoft.com/office/drawing/2014/main" id="{A610E632-A25C-F820-026D-C00C53C169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9" r="1179" b="-2"/>
          <a:stretch>
            <a:fillRect/>
          </a:stretch>
        </p:blipFill>
        <p:spPr bwMode="auto">
          <a:xfrm>
            <a:off x="643467" y="-5"/>
            <a:ext cx="6082711" cy="3920044"/>
          </a:xfrm>
          <a:custGeom>
            <a:avLst/>
            <a:gdLst/>
            <a:ahLst/>
            <a:cxnLst/>
            <a:rect l="l" t="t" r="r" b="b"/>
            <a:pathLst>
              <a:path w="6082711" h="3920044">
                <a:moveTo>
                  <a:pt x="0" y="0"/>
                </a:moveTo>
                <a:lnTo>
                  <a:pt x="6082711" y="0"/>
                </a:lnTo>
                <a:lnTo>
                  <a:pt x="6082711" y="3103225"/>
                </a:lnTo>
                <a:lnTo>
                  <a:pt x="4614930" y="3103225"/>
                </a:lnTo>
                <a:lnTo>
                  <a:pt x="4614930" y="3920044"/>
                </a:lnTo>
                <a:lnTo>
                  <a:pt x="0" y="3920044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50" name="Rectangle 18449">
            <a:extLst>
              <a:ext uri="{FF2B5EF4-FFF2-40B4-BE49-F238E27FC236}">
                <a16:creationId xmlns:a16="http://schemas.microsoft.com/office/drawing/2014/main" id="{E97C36FC-DEAA-4DCA-B0AB-7F9357FA40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7045" y="643467"/>
            <a:ext cx="4661488" cy="2460741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452" name="Rectangle 18451">
            <a:extLst>
              <a:ext uri="{FF2B5EF4-FFF2-40B4-BE49-F238E27FC236}">
                <a16:creationId xmlns:a16="http://schemas.microsoft.com/office/drawing/2014/main" id="{278C38CD-A630-49FF-8417-6792A2B13F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8" y="4080063"/>
            <a:ext cx="4614930" cy="2156145"/>
          </a:xfrm>
          <a:prstGeom prst="rect">
            <a:avLst/>
          </a:prstGeom>
          <a:solidFill>
            <a:schemeClr val="tx1">
              <a:lumMod val="50000"/>
              <a:lumOff val="5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0B3D1C77-40BD-5A96-F6A4-33CF65FADB9B}"/>
              </a:ext>
            </a:extLst>
          </p:cNvPr>
          <p:cNvSpPr txBox="1"/>
          <p:nvPr/>
        </p:nvSpPr>
        <p:spPr>
          <a:xfrm>
            <a:off x="643467" y="4233797"/>
            <a:ext cx="450473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Charlotte </a:t>
            </a:r>
            <a:r>
              <a:rPr lang="it-IT" sz="2000" dirty="0" err="1"/>
              <a:t>married</a:t>
            </a:r>
            <a:r>
              <a:rPr lang="it-IT" sz="2000" dirty="0"/>
              <a:t> the </a:t>
            </a:r>
            <a:r>
              <a:rPr lang="it-IT" sz="2000" b="1" dirty="0" err="1"/>
              <a:t>duke</a:t>
            </a:r>
            <a:r>
              <a:rPr lang="it-IT" sz="2000" b="1" dirty="0"/>
              <a:t> of Savoy </a:t>
            </a:r>
            <a:r>
              <a:rPr lang="it-IT" sz="2000" dirty="0"/>
              <a:t>(</a:t>
            </a:r>
            <a:r>
              <a:rPr lang="it-IT" sz="2000" dirty="0" err="1"/>
              <a:t>allied</a:t>
            </a:r>
            <a:r>
              <a:rPr lang="it-IT" sz="2000" dirty="0"/>
              <a:t> of Genoa), </a:t>
            </a:r>
            <a:r>
              <a:rPr lang="it-IT" sz="2000" dirty="0" err="1"/>
              <a:t>hence</a:t>
            </a:r>
            <a:r>
              <a:rPr lang="it-IT" sz="2000" dirty="0"/>
              <a:t> the </a:t>
            </a:r>
            <a:r>
              <a:rPr lang="it-IT" sz="2000" dirty="0" err="1"/>
              <a:t>title</a:t>
            </a:r>
            <a:r>
              <a:rPr lang="it-IT" sz="2000" i="1" dirty="0"/>
              <a:t> «king of Cyprus and Jerusalem» </a:t>
            </a:r>
            <a:r>
              <a:rPr lang="it-IT" sz="2000" dirty="0" err="1"/>
              <a:t>that</a:t>
            </a:r>
            <a:r>
              <a:rPr lang="it-IT" sz="2000" dirty="0"/>
              <a:t> </a:t>
            </a:r>
            <a:r>
              <a:rPr lang="it-IT" sz="2000" dirty="0" err="1"/>
              <a:t>lasted</a:t>
            </a:r>
            <a:r>
              <a:rPr lang="it-IT" sz="2000" dirty="0"/>
              <a:t> </a:t>
            </a:r>
            <a:r>
              <a:rPr lang="it-IT" sz="2000" dirty="0" err="1"/>
              <a:t>until</a:t>
            </a:r>
            <a:r>
              <a:rPr lang="it-IT" sz="2000" dirty="0"/>
              <a:t> </a:t>
            </a:r>
            <a:r>
              <a:rPr lang="it-IT" sz="2000" dirty="0" err="1"/>
              <a:t>modern</a:t>
            </a:r>
            <a:r>
              <a:rPr lang="it-IT" sz="2000" dirty="0"/>
              <a:t> times.</a:t>
            </a:r>
            <a:br>
              <a:rPr lang="it-IT" sz="2000" dirty="0"/>
            </a:br>
            <a:r>
              <a:rPr lang="it-IT" sz="2000" dirty="0" err="1"/>
              <a:t>Now</a:t>
            </a:r>
            <a:r>
              <a:rPr lang="it-IT" sz="2000" dirty="0"/>
              <a:t> </a:t>
            </a:r>
            <a:r>
              <a:rPr lang="it-IT" sz="2000" dirty="0" err="1"/>
              <a:t>she</a:t>
            </a:r>
            <a:r>
              <a:rPr lang="it-IT" sz="2000" dirty="0"/>
              <a:t> </a:t>
            </a:r>
            <a:r>
              <a:rPr lang="it-IT" sz="2000" dirty="0" err="1"/>
              <a:t>is</a:t>
            </a:r>
            <a:r>
              <a:rPr lang="it-IT" sz="2000" dirty="0"/>
              <a:t> </a:t>
            </a:r>
            <a:r>
              <a:rPr lang="it-IT" sz="2000" b="1" dirty="0" err="1"/>
              <a:t>buried</a:t>
            </a:r>
            <a:r>
              <a:rPr lang="it-IT" sz="2000" b="1" dirty="0"/>
              <a:t> in </a:t>
            </a:r>
            <a:r>
              <a:rPr lang="it-IT" sz="2000" b="1" dirty="0" err="1"/>
              <a:t>St.Peter’s</a:t>
            </a:r>
            <a:r>
              <a:rPr lang="it-IT" sz="2000" b="1" dirty="0"/>
              <a:t> Basilica</a:t>
            </a:r>
            <a:r>
              <a:rPr lang="it-IT" sz="2000" dirty="0"/>
              <a:t>.</a:t>
            </a:r>
            <a:endParaRPr lang="it-IT" sz="2000" i="1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DEC74E9E-F9D8-AB14-D537-DE9BBFB3CCAC}"/>
              </a:ext>
            </a:extLst>
          </p:cNvPr>
          <p:cNvSpPr txBox="1"/>
          <p:nvPr/>
        </p:nvSpPr>
        <p:spPr>
          <a:xfrm>
            <a:off x="7039627" y="975064"/>
            <a:ext cx="4308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/>
              <a:t>Caterina Corner </a:t>
            </a:r>
            <a:r>
              <a:rPr lang="it-IT" sz="2400" dirty="0" err="1"/>
              <a:t>married</a:t>
            </a:r>
            <a:r>
              <a:rPr lang="it-IT" sz="2400" dirty="0"/>
              <a:t> James of </a:t>
            </a:r>
            <a:r>
              <a:rPr lang="it-IT" sz="2400" dirty="0" err="1"/>
              <a:t>Lusignan</a:t>
            </a:r>
            <a:r>
              <a:rPr lang="it-IT" sz="2400" dirty="0"/>
              <a:t>, </a:t>
            </a:r>
            <a:r>
              <a:rPr lang="it-IT" sz="2400" dirty="0" err="1"/>
              <a:t>who</a:t>
            </a:r>
            <a:r>
              <a:rPr lang="it-IT" sz="2400" dirty="0"/>
              <a:t> </a:t>
            </a:r>
            <a:r>
              <a:rPr lang="it-IT" sz="2400" dirty="0" err="1"/>
              <a:t>died</a:t>
            </a:r>
            <a:r>
              <a:rPr lang="it-IT" sz="2400" dirty="0"/>
              <a:t> </a:t>
            </a:r>
            <a:r>
              <a:rPr lang="it-IT" sz="2400" dirty="0" err="1"/>
              <a:t>soon</a:t>
            </a:r>
            <a:r>
              <a:rPr lang="it-IT" sz="2400" dirty="0"/>
              <a:t>. </a:t>
            </a:r>
            <a:r>
              <a:rPr lang="it-IT" sz="2400" dirty="0" err="1"/>
              <a:t>Then</a:t>
            </a:r>
            <a:r>
              <a:rPr lang="it-IT" sz="2400" dirty="0"/>
              <a:t> </a:t>
            </a:r>
            <a:r>
              <a:rPr lang="it-IT" sz="2400" dirty="0" err="1"/>
              <a:t>she</a:t>
            </a:r>
            <a:r>
              <a:rPr lang="it-IT" sz="2400" dirty="0"/>
              <a:t> </a:t>
            </a:r>
            <a:r>
              <a:rPr lang="it-IT" sz="2400" b="1" dirty="0" err="1"/>
              <a:t>abdicated</a:t>
            </a:r>
            <a:r>
              <a:rPr lang="it-IT" sz="2400" b="1" dirty="0"/>
              <a:t> in favor of the Republic of </a:t>
            </a:r>
            <a:r>
              <a:rPr lang="it-IT" sz="2400" b="1" dirty="0" err="1"/>
              <a:t>Venice</a:t>
            </a:r>
            <a:r>
              <a:rPr lang="it-IT" sz="2400" b="1" dirty="0"/>
              <a:t> </a:t>
            </a:r>
            <a:r>
              <a:rPr lang="it-IT" sz="2400" b="1" dirty="0" err="1"/>
              <a:t>itself</a:t>
            </a:r>
            <a:r>
              <a:rPr lang="it-IT" sz="24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827726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463" name="Rectangle 19462">
            <a:extLst>
              <a:ext uri="{FF2B5EF4-FFF2-40B4-BE49-F238E27FC236}">
                <a16:creationId xmlns:a16="http://schemas.microsoft.com/office/drawing/2014/main" id="{854ECEBE-9353-406C-9313-02A517A310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tint val="95000"/>
              <a:satMod val="1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Meiryo"/>
            </a:endParaRPr>
          </a:p>
        </p:txBody>
      </p:sp>
      <p:sp>
        <p:nvSpPr>
          <p:cNvPr id="19465" name="Freeform: Shape 19464">
            <a:extLst>
              <a:ext uri="{FF2B5EF4-FFF2-40B4-BE49-F238E27FC236}">
                <a16:creationId xmlns:a16="http://schemas.microsoft.com/office/drawing/2014/main" id="{86806086-A782-4311-A63B-1A68574D80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5902" y="-15901"/>
            <a:ext cx="6578337" cy="5814891"/>
          </a:xfrm>
          <a:custGeom>
            <a:avLst/>
            <a:gdLst>
              <a:gd name="connsiteX0" fmla="*/ 1667657 w 6578337"/>
              <a:gd name="connsiteY0" fmla="*/ 0 h 5814891"/>
              <a:gd name="connsiteX1" fmla="*/ 5296215 w 6578337"/>
              <a:gd name="connsiteY1" fmla="*/ 0 h 5814891"/>
              <a:gd name="connsiteX2" fmla="*/ 5354505 w 6578337"/>
              <a:gd name="connsiteY2" fmla="*/ 38974 h 5814891"/>
              <a:gd name="connsiteX3" fmla="*/ 5772761 w 6578337"/>
              <a:gd name="connsiteY3" fmla="*/ 430996 h 5814891"/>
              <a:gd name="connsiteX4" fmla="*/ 6578337 w 6578337"/>
              <a:gd name="connsiteY4" fmla="*/ 2842158 h 5814891"/>
              <a:gd name="connsiteX5" fmla="*/ 6219497 w 6578337"/>
              <a:gd name="connsiteY5" fmla="*/ 3831001 h 5814891"/>
              <a:gd name="connsiteX6" fmla="*/ 5157059 w 6578337"/>
              <a:gd name="connsiteY6" fmla="*/ 4751758 h 5814891"/>
              <a:gd name="connsiteX7" fmla="*/ 4923464 w 6578337"/>
              <a:gd name="connsiteY7" fmla="*/ 4927890 h 5814891"/>
              <a:gd name="connsiteX8" fmla="*/ 3004017 w 6578337"/>
              <a:gd name="connsiteY8" fmla="*/ 5814891 h 5814891"/>
              <a:gd name="connsiteX9" fmla="*/ 475534 w 6578337"/>
              <a:gd name="connsiteY9" fmla="*/ 4373098 h 5814891"/>
              <a:gd name="connsiteX10" fmla="*/ 206071 w 6578337"/>
              <a:gd name="connsiteY10" fmla="*/ 4004246 h 5814891"/>
              <a:gd name="connsiteX11" fmla="*/ 79385 w 6578337"/>
              <a:gd name="connsiteY11" fmla="*/ 3833508 h 5814891"/>
              <a:gd name="connsiteX12" fmla="*/ 0 w 6578337"/>
              <a:gd name="connsiteY12" fmla="*/ 3721725 h 5814891"/>
              <a:gd name="connsiteX13" fmla="*/ 0 w 6578337"/>
              <a:gd name="connsiteY13" fmla="*/ 1581323 h 5814891"/>
              <a:gd name="connsiteX14" fmla="*/ 168477 w 6578337"/>
              <a:gd name="connsiteY14" fmla="*/ 1300525 h 5814891"/>
              <a:gd name="connsiteX15" fmla="*/ 885512 w 6578337"/>
              <a:gd name="connsiteY15" fmla="*/ 515238 h 5814891"/>
              <a:gd name="connsiteX16" fmla="*/ 1494824 w 6578337"/>
              <a:gd name="connsiteY16" fmla="*/ 90742 h 5814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578337" h="5814891">
                <a:moveTo>
                  <a:pt x="1667657" y="0"/>
                </a:moveTo>
                <a:lnTo>
                  <a:pt x="5296215" y="0"/>
                </a:lnTo>
                <a:lnTo>
                  <a:pt x="5354505" y="38974"/>
                </a:lnTo>
                <a:cubicBezTo>
                  <a:pt x="5505893" y="152699"/>
                  <a:pt x="5645664" y="283643"/>
                  <a:pt x="5772761" y="430996"/>
                </a:cubicBezTo>
                <a:cubicBezTo>
                  <a:pt x="6292274" y="1033532"/>
                  <a:pt x="6578337" y="1889809"/>
                  <a:pt x="6578337" y="2842158"/>
                </a:cubicBezTo>
                <a:cubicBezTo>
                  <a:pt x="6578337" y="3222117"/>
                  <a:pt x="6467617" y="3527065"/>
                  <a:pt x="6219497" y="3831001"/>
                </a:cubicBezTo>
                <a:cubicBezTo>
                  <a:pt x="5959965" y="4148933"/>
                  <a:pt x="5569997" y="4441763"/>
                  <a:pt x="5157059" y="4751758"/>
                </a:cubicBezTo>
                <a:cubicBezTo>
                  <a:pt x="5080873" y="4808882"/>
                  <a:pt x="5002168" y="4868026"/>
                  <a:pt x="4923464" y="4927890"/>
                </a:cubicBezTo>
                <a:cubicBezTo>
                  <a:pt x="4218974" y="5463640"/>
                  <a:pt x="3704799" y="5814891"/>
                  <a:pt x="3004017" y="5814891"/>
                </a:cubicBezTo>
                <a:cubicBezTo>
                  <a:pt x="1936240" y="5814891"/>
                  <a:pt x="1180025" y="5383723"/>
                  <a:pt x="475534" y="4373098"/>
                </a:cubicBezTo>
                <a:cubicBezTo>
                  <a:pt x="383343" y="4240819"/>
                  <a:pt x="293225" y="4120515"/>
                  <a:pt x="206071" y="4004246"/>
                </a:cubicBezTo>
                <a:cubicBezTo>
                  <a:pt x="160920" y="3943985"/>
                  <a:pt x="118700" y="3887339"/>
                  <a:pt x="79385" y="3833508"/>
                </a:cubicBezTo>
                <a:lnTo>
                  <a:pt x="0" y="3721725"/>
                </a:lnTo>
                <a:lnTo>
                  <a:pt x="0" y="1581323"/>
                </a:lnTo>
                <a:lnTo>
                  <a:pt x="168477" y="1300525"/>
                </a:lnTo>
                <a:cubicBezTo>
                  <a:pt x="359173" y="1017017"/>
                  <a:pt x="599372" y="753795"/>
                  <a:pt x="885512" y="515238"/>
                </a:cubicBezTo>
                <a:cubicBezTo>
                  <a:pt x="1073010" y="358870"/>
                  <a:pt x="1278109" y="216205"/>
                  <a:pt x="1494824" y="90742"/>
                </a:cubicBezTo>
                <a:close/>
              </a:path>
            </a:pathLst>
          </a:custGeom>
          <a:noFill/>
          <a:ln w="19050">
            <a:solidFill>
              <a:srgbClr val="FFFFFF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9458" name="Picture 2" descr="Cipro 1571 - I Reggimento Veneto Real - Milizia Veneta -">
            <a:extLst>
              <a:ext uri="{FF2B5EF4-FFF2-40B4-BE49-F238E27FC236}">
                <a16:creationId xmlns:a16="http://schemas.microsoft.com/office/drawing/2014/main" id="{EB1F5CE0-9A0E-E905-5E19-DC684B1396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89" r="13243"/>
          <a:stretch>
            <a:fillRect/>
          </a:stretch>
        </p:blipFill>
        <p:spPr bwMode="auto">
          <a:xfrm>
            <a:off x="20" y="-2"/>
            <a:ext cx="6323142" cy="5593660"/>
          </a:xfrm>
          <a:custGeom>
            <a:avLst/>
            <a:gdLst/>
            <a:ahLst/>
            <a:cxnLst/>
            <a:rect l="l" t="t" r="r" b="b"/>
            <a:pathLst>
              <a:path w="6323162" h="5593660">
                <a:moveTo>
                  <a:pt x="2177447" y="0"/>
                </a:moveTo>
                <a:lnTo>
                  <a:pt x="4826316" y="0"/>
                </a:lnTo>
                <a:lnTo>
                  <a:pt x="4971508" y="75777"/>
                </a:lnTo>
                <a:cubicBezTo>
                  <a:pt x="5197582" y="210111"/>
                  <a:pt x="5400550" y="381325"/>
                  <a:pt x="5577109" y="586873"/>
                </a:cubicBezTo>
                <a:cubicBezTo>
                  <a:pt x="6058235" y="1147205"/>
                  <a:pt x="6323162" y="1943505"/>
                  <a:pt x="6323162" y="2829148"/>
                </a:cubicBezTo>
                <a:cubicBezTo>
                  <a:pt x="6323162" y="3182494"/>
                  <a:pt x="6220623" y="3466081"/>
                  <a:pt x="5990836" y="3748729"/>
                </a:cubicBezTo>
                <a:cubicBezTo>
                  <a:pt x="5750480" y="4044392"/>
                  <a:pt x="5389327" y="4316711"/>
                  <a:pt x="5006899" y="4604992"/>
                </a:cubicBezTo>
                <a:cubicBezTo>
                  <a:pt x="4936343" y="4658116"/>
                  <a:pt x="4863453" y="4713117"/>
                  <a:pt x="4790566" y="4768788"/>
                </a:cubicBezTo>
                <a:cubicBezTo>
                  <a:pt x="4138128" y="5267012"/>
                  <a:pt x="3661945" y="5593660"/>
                  <a:pt x="3012943" y="5593660"/>
                </a:cubicBezTo>
                <a:cubicBezTo>
                  <a:pt x="2024062" y="5593660"/>
                  <a:pt x="1323723" y="5192693"/>
                  <a:pt x="671286" y="4252856"/>
                </a:cubicBezTo>
                <a:cubicBezTo>
                  <a:pt x="585906" y="4129842"/>
                  <a:pt x="502446" y="4017964"/>
                  <a:pt x="421733" y="3909839"/>
                </a:cubicBezTo>
                <a:cubicBezTo>
                  <a:pt x="254471" y="3685679"/>
                  <a:pt x="130655" y="3515312"/>
                  <a:pt x="48655" y="3351082"/>
                </a:cubicBezTo>
                <a:lnTo>
                  <a:pt x="0" y="3239820"/>
                </a:lnTo>
                <a:lnTo>
                  <a:pt x="0" y="2248150"/>
                </a:lnTo>
                <a:lnTo>
                  <a:pt x="1658" y="2239520"/>
                </a:lnTo>
                <a:cubicBezTo>
                  <a:pt x="51657" y="2045089"/>
                  <a:pt x="126469" y="1853225"/>
                  <a:pt x="225714" y="1665285"/>
                </a:cubicBezTo>
                <a:cubicBezTo>
                  <a:pt x="419948" y="1297585"/>
                  <a:pt x="697641" y="961011"/>
                  <a:pt x="1050970" y="665214"/>
                </a:cubicBezTo>
                <a:cubicBezTo>
                  <a:pt x="1311437" y="447090"/>
                  <a:pt x="1608578" y="257641"/>
                  <a:pt x="1923692" y="10784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467" name="Freeform: Shape 19466">
            <a:extLst>
              <a:ext uri="{FF2B5EF4-FFF2-40B4-BE49-F238E27FC236}">
                <a16:creationId xmlns:a16="http://schemas.microsoft.com/office/drawing/2014/main" id="{CE71458B-DF80-43DF-9693-2EC3878ACA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323162" cy="5593660"/>
          </a:xfrm>
          <a:custGeom>
            <a:avLst/>
            <a:gdLst>
              <a:gd name="connsiteX0" fmla="*/ 2177447 w 6323162"/>
              <a:gd name="connsiteY0" fmla="*/ 0 h 5593660"/>
              <a:gd name="connsiteX1" fmla="*/ 2572776 w 6323162"/>
              <a:gd name="connsiteY1" fmla="*/ 0 h 5593660"/>
              <a:gd name="connsiteX2" fmla="*/ 2279674 w 6323162"/>
              <a:gd name="connsiteY2" fmla="*/ 98163 h 5593660"/>
              <a:gd name="connsiteX3" fmla="*/ 1163390 w 6323162"/>
              <a:gd name="connsiteY3" fmla="*/ 758946 h 5593660"/>
              <a:gd name="connsiteX4" fmla="*/ 391288 w 6323162"/>
              <a:gd name="connsiteY4" fmla="*/ 1711778 h 5593660"/>
              <a:gd name="connsiteX5" fmla="*/ 111318 w 6323162"/>
              <a:gd name="connsiteY5" fmla="*/ 2820666 h 5593660"/>
              <a:gd name="connsiteX6" fmla="*/ 574682 w 6323162"/>
              <a:gd name="connsiteY6" fmla="*/ 3850310 h 5593660"/>
              <a:gd name="connsiteX7" fmla="*/ 808161 w 6323162"/>
              <a:gd name="connsiteY7" fmla="*/ 4177123 h 5593660"/>
              <a:gd name="connsiteX8" fmla="*/ 2998992 w 6323162"/>
              <a:gd name="connsiteY8" fmla="*/ 5454594 h 5593660"/>
              <a:gd name="connsiteX9" fmla="*/ 4662117 w 6323162"/>
              <a:gd name="connsiteY9" fmla="*/ 4668685 h 5593660"/>
              <a:gd name="connsiteX10" fmla="*/ 4864518 w 6323162"/>
              <a:gd name="connsiteY10" fmla="*/ 4512627 h 5593660"/>
              <a:gd name="connsiteX11" fmla="*/ 5785079 w 6323162"/>
              <a:gd name="connsiteY11" fmla="*/ 3696808 h 5593660"/>
              <a:gd name="connsiteX12" fmla="*/ 6095999 w 6323162"/>
              <a:gd name="connsiteY12" fmla="*/ 2820666 h 5593660"/>
              <a:gd name="connsiteX13" fmla="*/ 5397999 w 6323162"/>
              <a:gd name="connsiteY13" fmla="*/ 684305 h 5593660"/>
              <a:gd name="connsiteX14" fmla="*/ 4612801 w 6323162"/>
              <a:gd name="connsiteY14" fmla="*/ 81166 h 5593660"/>
              <a:gd name="connsiteX15" fmla="*/ 4406067 w 6323162"/>
              <a:gd name="connsiteY15" fmla="*/ 0 h 5593660"/>
              <a:gd name="connsiteX16" fmla="*/ 4826316 w 6323162"/>
              <a:gd name="connsiteY16" fmla="*/ 0 h 5593660"/>
              <a:gd name="connsiteX17" fmla="*/ 4971508 w 6323162"/>
              <a:gd name="connsiteY17" fmla="*/ 75777 h 5593660"/>
              <a:gd name="connsiteX18" fmla="*/ 5577109 w 6323162"/>
              <a:gd name="connsiteY18" fmla="*/ 586873 h 5593660"/>
              <a:gd name="connsiteX19" fmla="*/ 6323162 w 6323162"/>
              <a:gd name="connsiteY19" fmla="*/ 2829148 h 5593660"/>
              <a:gd name="connsiteX20" fmla="*/ 5990836 w 6323162"/>
              <a:gd name="connsiteY20" fmla="*/ 3748729 h 5593660"/>
              <a:gd name="connsiteX21" fmla="*/ 5006899 w 6323162"/>
              <a:gd name="connsiteY21" fmla="*/ 4604992 h 5593660"/>
              <a:gd name="connsiteX22" fmla="*/ 4790566 w 6323162"/>
              <a:gd name="connsiteY22" fmla="*/ 4768788 h 5593660"/>
              <a:gd name="connsiteX23" fmla="*/ 3012943 w 6323162"/>
              <a:gd name="connsiteY23" fmla="*/ 5593660 h 5593660"/>
              <a:gd name="connsiteX24" fmla="*/ 671286 w 6323162"/>
              <a:gd name="connsiteY24" fmla="*/ 4252856 h 5593660"/>
              <a:gd name="connsiteX25" fmla="*/ 421733 w 6323162"/>
              <a:gd name="connsiteY25" fmla="*/ 3909839 h 5593660"/>
              <a:gd name="connsiteX26" fmla="*/ 48655 w 6323162"/>
              <a:gd name="connsiteY26" fmla="*/ 3351082 h 5593660"/>
              <a:gd name="connsiteX27" fmla="*/ 0 w 6323162"/>
              <a:gd name="connsiteY27" fmla="*/ 3239820 h 5593660"/>
              <a:gd name="connsiteX28" fmla="*/ 0 w 6323162"/>
              <a:gd name="connsiteY28" fmla="*/ 2248150 h 5593660"/>
              <a:gd name="connsiteX29" fmla="*/ 1658 w 6323162"/>
              <a:gd name="connsiteY29" fmla="*/ 2239520 h 5593660"/>
              <a:gd name="connsiteX30" fmla="*/ 225714 w 6323162"/>
              <a:gd name="connsiteY30" fmla="*/ 1665285 h 5593660"/>
              <a:gd name="connsiteX31" fmla="*/ 1050970 w 6323162"/>
              <a:gd name="connsiteY31" fmla="*/ 665214 h 5593660"/>
              <a:gd name="connsiteX32" fmla="*/ 1923692 w 6323162"/>
              <a:gd name="connsiteY32" fmla="*/ 107844 h 5593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6323162" h="5593660">
                <a:moveTo>
                  <a:pt x="2177447" y="0"/>
                </a:moveTo>
                <a:lnTo>
                  <a:pt x="2572776" y="0"/>
                </a:lnTo>
                <a:lnTo>
                  <a:pt x="2279674" y="98163"/>
                </a:lnTo>
                <a:cubicBezTo>
                  <a:pt x="1874231" y="253327"/>
                  <a:pt x="1488311" y="481852"/>
                  <a:pt x="1163390" y="758946"/>
                </a:cubicBezTo>
                <a:cubicBezTo>
                  <a:pt x="832819" y="1040772"/>
                  <a:pt x="573013" y="1361447"/>
                  <a:pt x="391288" y="1711778"/>
                </a:cubicBezTo>
                <a:cubicBezTo>
                  <a:pt x="205583" y="2069903"/>
                  <a:pt x="111318" y="2442986"/>
                  <a:pt x="111318" y="2820666"/>
                </a:cubicBezTo>
                <a:cubicBezTo>
                  <a:pt x="111318" y="3201031"/>
                  <a:pt x="261705" y="3423166"/>
                  <a:pt x="574682" y="3850310"/>
                </a:cubicBezTo>
                <a:cubicBezTo>
                  <a:pt x="650197" y="3953327"/>
                  <a:pt x="728281" y="4059920"/>
                  <a:pt x="808161" y="4177123"/>
                </a:cubicBezTo>
                <a:cubicBezTo>
                  <a:pt x="1418574" y="5072567"/>
                  <a:pt x="2073806" y="5454594"/>
                  <a:pt x="2998992" y="5454594"/>
                </a:cubicBezTo>
                <a:cubicBezTo>
                  <a:pt x="3606192" y="5454594"/>
                  <a:pt x="4051705" y="5143376"/>
                  <a:pt x="4662117" y="4668685"/>
                </a:cubicBezTo>
                <a:cubicBezTo>
                  <a:pt x="4730310" y="4615645"/>
                  <a:pt x="4798505" y="4563242"/>
                  <a:pt x="4864518" y="4512627"/>
                </a:cubicBezTo>
                <a:cubicBezTo>
                  <a:pt x="5222313" y="4237963"/>
                  <a:pt x="5560204" y="3978506"/>
                  <a:pt x="5785079" y="3696808"/>
                </a:cubicBezTo>
                <a:cubicBezTo>
                  <a:pt x="6000066" y="3427513"/>
                  <a:pt x="6095999" y="3157320"/>
                  <a:pt x="6095999" y="2820666"/>
                </a:cubicBezTo>
                <a:cubicBezTo>
                  <a:pt x="6095999" y="1976856"/>
                  <a:pt x="5848138" y="1218170"/>
                  <a:pt x="5397999" y="684305"/>
                </a:cubicBezTo>
                <a:cubicBezTo>
                  <a:pt x="5177750" y="423188"/>
                  <a:pt x="4913577" y="220223"/>
                  <a:pt x="4612801" y="81166"/>
                </a:cubicBezTo>
                <a:lnTo>
                  <a:pt x="4406067" y="0"/>
                </a:lnTo>
                <a:lnTo>
                  <a:pt x="4826316" y="0"/>
                </a:lnTo>
                <a:lnTo>
                  <a:pt x="4971508" y="75777"/>
                </a:lnTo>
                <a:cubicBezTo>
                  <a:pt x="5197582" y="210111"/>
                  <a:pt x="5400550" y="381325"/>
                  <a:pt x="5577109" y="586873"/>
                </a:cubicBezTo>
                <a:cubicBezTo>
                  <a:pt x="6058235" y="1147205"/>
                  <a:pt x="6323162" y="1943505"/>
                  <a:pt x="6323162" y="2829148"/>
                </a:cubicBezTo>
                <a:cubicBezTo>
                  <a:pt x="6323162" y="3182494"/>
                  <a:pt x="6220623" y="3466081"/>
                  <a:pt x="5990836" y="3748729"/>
                </a:cubicBezTo>
                <a:cubicBezTo>
                  <a:pt x="5750480" y="4044392"/>
                  <a:pt x="5389327" y="4316711"/>
                  <a:pt x="5006899" y="4604992"/>
                </a:cubicBezTo>
                <a:cubicBezTo>
                  <a:pt x="4936343" y="4658116"/>
                  <a:pt x="4863453" y="4713117"/>
                  <a:pt x="4790566" y="4768788"/>
                </a:cubicBezTo>
                <a:cubicBezTo>
                  <a:pt x="4138128" y="5267012"/>
                  <a:pt x="3661945" y="5593660"/>
                  <a:pt x="3012943" y="5593660"/>
                </a:cubicBezTo>
                <a:cubicBezTo>
                  <a:pt x="2024062" y="5593660"/>
                  <a:pt x="1323723" y="5192693"/>
                  <a:pt x="671286" y="4252856"/>
                </a:cubicBezTo>
                <a:cubicBezTo>
                  <a:pt x="585906" y="4129842"/>
                  <a:pt x="502446" y="4017964"/>
                  <a:pt x="421733" y="3909839"/>
                </a:cubicBezTo>
                <a:cubicBezTo>
                  <a:pt x="254471" y="3685679"/>
                  <a:pt x="130655" y="3515312"/>
                  <a:pt x="48655" y="3351082"/>
                </a:cubicBezTo>
                <a:lnTo>
                  <a:pt x="0" y="3239820"/>
                </a:lnTo>
                <a:lnTo>
                  <a:pt x="0" y="2248150"/>
                </a:lnTo>
                <a:lnTo>
                  <a:pt x="1658" y="2239520"/>
                </a:lnTo>
                <a:cubicBezTo>
                  <a:pt x="51657" y="2045089"/>
                  <a:pt x="126469" y="1853225"/>
                  <a:pt x="225714" y="1665285"/>
                </a:cubicBezTo>
                <a:cubicBezTo>
                  <a:pt x="419948" y="1297585"/>
                  <a:pt x="697641" y="961011"/>
                  <a:pt x="1050970" y="665214"/>
                </a:cubicBezTo>
                <a:cubicBezTo>
                  <a:pt x="1311437" y="447090"/>
                  <a:pt x="1608578" y="257641"/>
                  <a:pt x="1923692" y="107844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469" name="Freeform: Shape 19468">
            <a:extLst>
              <a:ext uri="{FF2B5EF4-FFF2-40B4-BE49-F238E27FC236}">
                <a16:creationId xmlns:a16="http://schemas.microsoft.com/office/drawing/2014/main" id="{DE1994AC-22D1-4B48-9EDA-BE373E7045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41758" y="1415331"/>
            <a:ext cx="5665992" cy="5466522"/>
          </a:xfrm>
          <a:custGeom>
            <a:avLst/>
            <a:gdLst>
              <a:gd name="connsiteX0" fmla="*/ 3113576 w 5665992"/>
              <a:gd name="connsiteY0" fmla="*/ 1556 h 5401530"/>
              <a:gd name="connsiteX1" fmla="*/ 4468777 w 5665992"/>
              <a:gd name="connsiteY1" fmla="*/ 405866 h 5401530"/>
              <a:gd name="connsiteX2" fmla="*/ 5525792 w 5665992"/>
              <a:gd name="connsiteY2" fmla="*/ 1317461 h 5401530"/>
              <a:gd name="connsiteX3" fmla="*/ 5665992 w 5665992"/>
              <a:gd name="connsiteY3" fmla="*/ 1506159 h 5401530"/>
              <a:gd name="connsiteX4" fmla="*/ 5665992 w 5665992"/>
              <a:gd name="connsiteY4" fmla="*/ 5401530 h 5401530"/>
              <a:gd name="connsiteX5" fmla="*/ 965932 w 5665992"/>
              <a:gd name="connsiteY5" fmla="*/ 5401530 h 5401530"/>
              <a:gd name="connsiteX6" fmla="*/ 836753 w 5665992"/>
              <a:gd name="connsiteY6" fmla="*/ 5181943 h 5401530"/>
              <a:gd name="connsiteX7" fmla="*/ 509793 w 5665992"/>
              <a:gd name="connsiteY7" fmla="*/ 4458111 h 5401530"/>
              <a:gd name="connsiteX8" fmla="*/ 251995 w 5665992"/>
              <a:gd name="connsiteY8" fmla="*/ 1805844 h 5401530"/>
              <a:gd name="connsiteX9" fmla="*/ 3113576 w 5665992"/>
              <a:gd name="connsiteY9" fmla="*/ 1556 h 5401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665992" h="5401530">
                <a:moveTo>
                  <a:pt x="3113576" y="1556"/>
                </a:moveTo>
                <a:cubicBezTo>
                  <a:pt x="3559807" y="16866"/>
                  <a:pt x="4018025" y="145625"/>
                  <a:pt x="4468777" y="405866"/>
                </a:cubicBezTo>
                <a:cubicBezTo>
                  <a:pt x="4871803" y="638554"/>
                  <a:pt x="5229811" y="952545"/>
                  <a:pt x="5525792" y="1317461"/>
                </a:cubicBezTo>
                <a:lnTo>
                  <a:pt x="5665992" y="1506159"/>
                </a:lnTo>
                <a:lnTo>
                  <a:pt x="5665992" y="5401530"/>
                </a:lnTo>
                <a:lnTo>
                  <a:pt x="965932" y="5401530"/>
                </a:lnTo>
                <a:lnTo>
                  <a:pt x="836753" y="5181943"/>
                </a:lnTo>
                <a:cubicBezTo>
                  <a:pt x="713569" y="4953383"/>
                  <a:pt x="611679" y="4708683"/>
                  <a:pt x="509793" y="4458111"/>
                </a:cubicBezTo>
                <a:cubicBezTo>
                  <a:pt x="136790" y="3540808"/>
                  <a:pt x="-278612" y="2724882"/>
                  <a:pt x="251995" y="1805844"/>
                </a:cubicBezTo>
                <a:cubicBezTo>
                  <a:pt x="911122" y="664202"/>
                  <a:pt x="1973207" y="-37572"/>
                  <a:pt x="3113576" y="1556"/>
                </a:cubicBezTo>
                <a:close/>
              </a:path>
            </a:pathLst>
          </a:custGeom>
          <a:noFill/>
          <a:ln w="19050">
            <a:solidFill>
              <a:srgbClr val="FFFFFF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5" name="Immagine 4" descr="Immagine che contiene disegno, schizzo, mappa, testo&#10;&#10;Il contenuto generato dall'IA potrebbe non essere corretto.">
            <a:extLst>
              <a:ext uri="{FF2B5EF4-FFF2-40B4-BE49-F238E27FC236}">
                <a16:creationId xmlns:a16="http://schemas.microsoft.com/office/drawing/2014/main" id="{C273B71C-8234-467F-F9DD-A32A6393BE3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852" r="17387"/>
          <a:stretch>
            <a:fillRect/>
          </a:stretch>
        </p:blipFill>
        <p:spPr>
          <a:xfrm>
            <a:off x="6795930" y="1685367"/>
            <a:ext cx="5396070" cy="5172635"/>
          </a:xfrm>
          <a:custGeom>
            <a:avLst/>
            <a:gdLst/>
            <a:ahLst/>
            <a:cxnLst/>
            <a:rect l="l" t="t" r="r" b="b"/>
            <a:pathLst>
              <a:path w="5396070" h="5172635">
                <a:moveTo>
                  <a:pt x="2809770" y="1442"/>
                </a:moveTo>
                <a:cubicBezTo>
                  <a:pt x="3212462" y="15635"/>
                  <a:pt x="3625968" y="134989"/>
                  <a:pt x="4032739" y="376223"/>
                </a:cubicBezTo>
                <a:cubicBezTo>
                  <a:pt x="4589656" y="706501"/>
                  <a:pt x="5051318" y="1213487"/>
                  <a:pt x="5362614" y="1796088"/>
                </a:cubicBezTo>
                <a:lnTo>
                  <a:pt x="5396070" y="1864600"/>
                </a:lnTo>
                <a:lnTo>
                  <a:pt x="5396070" y="4888539"/>
                </a:lnTo>
                <a:lnTo>
                  <a:pt x="5373530" y="4924165"/>
                </a:lnTo>
                <a:cubicBezTo>
                  <a:pt x="5310112" y="5013254"/>
                  <a:pt x="5241620" y="5088864"/>
                  <a:pt x="5168684" y="5154829"/>
                </a:cubicBezTo>
                <a:lnTo>
                  <a:pt x="5146924" y="5172635"/>
                </a:lnTo>
                <a:lnTo>
                  <a:pt x="987172" y="5172635"/>
                </a:lnTo>
                <a:lnTo>
                  <a:pt x="842383" y="4959392"/>
                </a:lnTo>
                <a:cubicBezTo>
                  <a:pt x="689919" y="4704655"/>
                  <a:pt x="574982" y="4422821"/>
                  <a:pt x="460051" y="4132485"/>
                </a:cubicBezTo>
                <a:cubicBezTo>
                  <a:pt x="123442" y="3282182"/>
                  <a:pt x="-251427" y="2525854"/>
                  <a:pt x="227408" y="1673941"/>
                </a:cubicBezTo>
                <a:cubicBezTo>
                  <a:pt x="822220" y="615687"/>
                  <a:pt x="1780673" y="-34829"/>
                  <a:pt x="2809770" y="1442"/>
                </a:cubicBezTo>
                <a:close/>
              </a:path>
            </a:pathLst>
          </a:custGeom>
        </p:spPr>
      </p:pic>
      <p:sp>
        <p:nvSpPr>
          <p:cNvPr id="19471" name="Freeform: Shape 19470">
            <a:extLst>
              <a:ext uri="{FF2B5EF4-FFF2-40B4-BE49-F238E27FC236}">
                <a16:creationId xmlns:a16="http://schemas.microsoft.com/office/drawing/2014/main" id="{22220111-5018-4EB7-A38B-79BD37F7C0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95930" y="1685365"/>
            <a:ext cx="5396070" cy="5172635"/>
          </a:xfrm>
          <a:custGeom>
            <a:avLst/>
            <a:gdLst>
              <a:gd name="connsiteX0" fmla="*/ 2809770 w 5396070"/>
              <a:gd name="connsiteY0" fmla="*/ 1442 h 5172635"/>
              <a:gd name="connsiteX1" fmla="*/ 4032739 w 5396070"/>
              <a:gd name="connsiteY1" fmla="*/ 376223 h 5172635"/>
              <a:gd name="connsiteX2" fmla="*/ 5362614 w 5396070"/>
              <a:gd name="connsiteY2" fmla="*/ 1796088 h 5172635"/>
              <a:gd name="connsiteX3" fmla="*/ 5396070 w 5396070"/>
              <a:gd name="connsiteY3" fmla="*/ 1864599 h 5172635"/>
              <a:gd name="connsiteX4" fmla="*/ 5396070 w 5396070"/>
              <a:gd name="connsiteY4" fmla="*/ 1981756 h 5172635"/>
              <a:gd name="connsiteX5" fmla="*/ 5363566 w 5396070"/>
              <a:gd name="connsiteY5" fmla="*/ 1915670 h 5172635"/>
              <a:gd name="connsiteX6" fmla="*/ 4071524 w 5396070"/>
              <a:gd name="connsiteY6" fmla="*/ 546090 h 5172635"/>
              <a:gd name="connsiteX7" fmla="*/ 2883346 w 5396070"/>
              <a:gd name="connsiteY7" fmla="*/ 184583 h 5172635"/>
              <a:gd name="connsiteX8" fmla="*/ 374449 w 5396070"/>
              <a:gd name="connsiteY8" fmla="*/ 1797850 h 5172635"/>
              <a:gd name="connsiteX9" fmla="*/ 600473 w 5396070"/>
              <a:gd name="connsiteY9" fmla="*/ 4169322 h 5172635"/>
              <a:gd name="connsiteX10" fmla="*/ 971928 w 5396070"/>
              <a:gd name="connsiteY10" fmla="*/ 4966944 h 5172635"/>
              <a:gd name="connsiteX11" fmla="*/ 1112598 w 5396070"/>
              <a:gd name="connsiteY11" fmla="*/ 5172635 h 5172635"/>
              <a:gd name="connsiteX12" fmla="*/ 987172 w 5396070"/>
              <a:gd name="connsiteY12" fmla="*/ 5172635 h 5172635"/>
              <a:gd name="connsiteX13" fmla="*/ 842383 w 5396070"/>
              <a:gd name="connsiteY13" fmla="*/ 4959392 h 5172635"/>
              <a:gd name="connsiteX14" fmla="*/ 460051 w 5396070"/>
              <a:gd name="connsiteY14" fmla="*/ 4132485 h 5172635"/>
              <a:gd name="connsiteX15" fmla="*/ 227408 w 5396070"/>
              <a:gd name="connsiteY15" fmla="*/ 1673941 h 5172635"/>
              <a:gd name="connsiteX16" fmla="*/ 2809770 w 5396070"/>
              <a:gd name="connsiteY16" fmla="*/ 1442 h 517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396070" h="5172635">
                <a:moveTo>
                  <a:pt x="2809770" y="1442"/>
                </a:moveTo>
                <a:cubicBezTo>
                  <a:pt x="3212462" y="15635"/>
                  <a:pt x="3625968" y="134989"/>
                  <a:pt x="4032739" y="376223"/>
                </a:cubicBezTo>
                <a:cubicBezTo>
                  <a:pt x="4589656" y="706501"/>
                  <a:pt x="5051318" y="1213487"/>
                  <a:pt x="5362614" y="1796088"/>
                </a:cubicBezTo>
                <a:lnTo>
                  <a:pt x="5396070" y="1864599"/>
                </a:lnTo>
                <a:lnTo>
                  <a:pt x="5396070" y="1981756"/>
                </a:lnTo>
                <a:lnTo>
                  <a:pt x="5363566" y="1915670"/>
                </a:lnTo>
                <a:cubicBezTo>
                  <a:pt x="5061125" y="1353703"/>
                  <a:pt x="4612597" y="864671"/>
                  <a:pt x="4071524" y="546090"/>
                </a:cubicBezTo>
                <a:cubicBezTo>
                  <a:pt x="3676324" y="313400"/>
                  <a:pt x="3274582" y="198273"/>
                  <a:pt x="2883346" y="184583"/>
                </a:cubicBezTo>
                <a:cubicBezTo>
                  <a:pt x="1883526" y="149597"/>
                  <a:pt x="952339" y="777074"/>
                  <a:pt x="374449" y="1797850"/>
                </a:cubicBezTo>
                <a:cubicBezTo>
                  <a:pt x="-90765" y="2619591"/>
                  <a:pt x="273440" y="3349133"/>
                  <a:pt x="600473" y="4169322"/>
                </a:cubicBezTo>
                <a:cubicBezTo>
                  <a:pt x="712134" y="4449376"/>
                  <a:pt x="823802" y="4721229"/>
                  <a:pt x="971928" y="4966944"/>
                </a:cubicBezTo>
                <a:lnTo>
                  <a:pt x="1112598" y="5172635"/>
                </a:lnTo>
                <a:lnTo>
                  <a:pt x="987172" y="5172635"/>
                </a:lnTo>
                <a:lnTo>
                  <a:pt x="842383" y="4959392"/>
                </a:lnTo>
                <a:cubicBezTo>
                  <a:pt x="689919" y="4704655"/>
                  <a:pt x="574981" y="4422821"/>
                  <a:pt x="460051" y="4132485"/>
                </a:cubicBezTo>
                <a:cubicBezTo>
                  <a:pt x="123442" y="3282182"/>
                  <a:pt x="-251427" y="2525854"/>
                  <a:pt x="227408" y="1673941"/>
                </a:cubicBezTo>
                <a:cubicBezTo>
                  <a:pt x="822220" y="615687"/>
                  <a:pt x="1780673" y="-34829"/>
                  <a:pt x="2809770" y="1442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437D512E-457C-84A0-50FB-667FA0EF5E9C}"/>
              </a:ext>
            </a:extLst>
          </p:cNvPr>
          <p:cNvSpPr txBox="1"/>
          <p:nvPr/>
        </p:nvSpPr>
        <p:spPr>
          <a:xfrm>
            <a:off x="6096000" y="16734"/>
            <a:ext cx="59710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dirty="0">
                <a:latin typeface="Caladea" panose="02040503050406030204" pitchFamily="18" charset="0"/>
              </a:rPr>
              <a:t>Cyprus, </a:t>
            </a:r>
            <a:r>
              <a:rPr lang="it-IT" sz="2000" dirty="0" err="1">
                <a:latin typeface="Caladea" panose="02040503050406030204" pitchFamily="18" charset="0"/>
              </a:rPr>
              <a:t>along</a:t>
            </a:r>
            <a:r>
              <a:rPr lang="it-IT" sz="2000" dirty="0">
                <a:latin typeface="Caladea" panose="02040503050406030204" pitchFamily="18" charset="0"/>
              </a:rPr>
              <a:t> with Crete, </a:t>
            </a:r>
            <a:r>
              <a:rPr lang="it-IT" sz="2000" dirty="0" err="1">
                <a:latin typeface="Caladea" panose="02040503050406030204" pitchFamily="18" charset="0"/>
              </a:rPr>
              <a:t>was</a:t>
            </a:r>
            <a:r>
              <a:rPr lang="it-IT" sz="2000" dirty="0">
                <a:latin typeface="Caladea" panose="02040503050406030204" pitchFamily="18" charset="0"/>
              </a:rPr>
              <a:t> the last asset for </a:t>
            </a:r>
            <a:r>
              <a:rPr lang="it-IT" sz="2000" dirty="0" err="1">
                <a:latin typeface="Caladea" panose="02040503050406030204" pitchFamily="18" charset="0"/>
              </a:rPr>
              <a:t>Venice</a:t>
            </a:r>
            <a:r>
              <a:rPr lang="it-IT" sz="2000" dirty="0">
                <a:latin typeface="Caladea" panose="02040503050406030204" pitchFamily="18" charset="0"/>
              </a:rPr>
              <a:t> after the </a:t>
            </a:r>
            <a:r>
              <a:rPr lang="it-IT" sz="2000" dirty="0" err="1">
                <a:latin typeface="Caladea" panose="02040503050406030204" pitchFamily="18" charset="0"/>
              </a:rPr>
              <a:t>discovery</a:t>
            </a:r>
            <a:r>
              <a:rPr lang="it-IT" sz="2000" dirty="0">
                <a:latin typeface="Caladea" panose="02040503050406030204" pitchFamily="18" charset="0"/>
              </a:rPr>
              <a:t> of the New World </a:t>
            </a:r>
            <a:br>
              <a:rPr lang="it-IT" sz="2000" dirty="0">
                <a:latin typeface="Caladea" panose="02040503050406030204" pitchFamily="18" charset="0"/>
              </a:rPr>
            </a:br>
            <a:r>
              <a:rPr lang="it-IT" sz="2000" dirty="0">
                <a:latin typeface="Caladea" panose="02040503050406030204" pitchFamily="18" charset="0"/>
              </a:rPr>
              <a:t>(by </a:t>
            </a:r>
            <a:r>
              <a:rPr lang="it-IT" sz="2000" b="1" dirty="0">
                <a:latin typeface="Caladea" panose="02040503050406030204" pitchFamily="18" charset="0"/>
              </a:rPr>
              <a:t>Columbus</a:t>
            </a:r>
            <a:r>
              <a:rPr lang="it-IT" sz="2000" dirty="0">
                <a:latin typeface="Caladea" panose="02040503050406030204" pitchFamily="18" charset="0"/>
              </a:rPr>
              <a:t>, </a:t>
            </a:r>
            <a:r>
              <a:rPr lang="it-IT" sz="2000" dirty="0" err="1">
                <a:latin typeface="Caladea" panose="02040503050406030204" pitchFamily="18" charset="0"/>
              </a:rPr>
              <a:t>Genoese</a:t>
            </a:r>
            <a:r>
              <a:rPr lang="it-IT" sz="2000" dirty="0">
                <a:latin typeface="Caladea" panose="02040503050406030204" pitchFamily="18" charset="0"/>
              </a:rPr>
              <a:t>) and the opening of new </a:t>
            </a:r>
            <a:r>
              <a:rPr lang="it-IT" sz="2000" dirty="0" err="1">
                <a:latin typeface="Caladea" panose="02040503050406030204" pitchFamily="18" charset="0"/>
              </a:rPr>
              <a:t>Oceanic</a:t>
            </a:r>
            <a:r>
              <a:rPr lang="it-IT" sz="2000" dirty="0">
                <a:latin typeface="Caladea" panose="02040503050406030204" pitchFamily="18" charset="0"/>
              </a:rPr>
              <a:t> trade </a:t>
            </a:r>
            <a:r>
              <a:rPr lang="it-IT" sz="2000" dirty="0" err="1">
                <a:latin typeface="Caladea" panose="02040503050406030204" pitchFamily="18" charset="0"/>
              </a:rPr>
              <a:t>routes</a:t>
            </a:r>
            <a:r>
              <a:rPr lang="it-IT" sz="2000" dirty="0">
                <a:latin typeface="Caladea" panose="02040503050406030204" pitchFamily="18" charset="0"/>
              </a:rPr>
              <a:t>…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75307253-65A1-7FB3-AE19-0BDD511C6867}"/>
              </a:ext>
            </a:extLst>
          </p:cNvPr>
          <p:cNvSpPr txBox="1"/>
          <p:nvPr/>
        </p:nvSpPr>
        <p:spPr>
          <a:xfrm>
            <a:off x="563671" y="6128440"/>
            <a:ext cx="67515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latin typeface="Caladea" panose="02040503050406030204" pitchFamily="18" charset="0"/>
              </a:rPr>
              <a:t>…</a:t>
            </a:r>
            <a:r>
              <a:rPr lang="it-IT" sz="2000" dirty="0" err="1">
                <a:latin typeface="Caladea" panose="02040503050406030204" pitchFamily="18" charset="0"/>
              </a:rPr>
              <a:t>but</a:t>
            </a:r>
            <a:r>
              <a:rPr lang="it-IT" sz="2000" dirty="0">
                <a:latin typeface="Caladea" panose="02040503050406030204" pitchFamily="18" charset="0"/>
              </a:rPr>
              <a:t> </a:t>
            </a:r>
            <a:r>
              <a:rPr lang="it-IT" sz="2000" b="1" dirty="0">
                <a:latin typeface="Caladea" panose="02040503050406030204" pitchFamily="18" charset="0"/>
              </a:rPr>
              <a:t>the Turks </a:t>
            </a:r>
            <a:r>
              <a:rPr lang="it-IT" sz="2000" dirty="0" err="1">
                <a:latin typeface="Caladea" panose="02040503050406030204" pitchFamily="18" charset="0"/>
              </a:rPr>
              <a:t>were</a:t>
            </a:r>
            <a:r>
              <a:rPr lang="it-IT" sz="2000" dirty="0">
                <a:latin typeface="Caladea" panose="02040503050406030204" pitchFamily="18" charset="0"/>
              </a:rPr>
              <a:t> </a:t>
            </a:r>
            <a:r>
              <a:rPr lang="it-IT" sz="2000" dirty="0" err="1">
                <a:latin typeface="Caladea" panose="02040503050406030204" pitchFamily="18" charset="0"/>
              </a:rPr>
              <a:t>at</a:t>
            </a:r>
            <a:r>
              <a:rPr lang="it-IT" sz="2000" dirty="0">
                <a:latin typeface="Caladea" panose="02040503050406030204" pitchFamily="18" charset="0"/>
              </a:rPr>
              <a:t> the </a:t>
            </a:r>
            <a:r>
              <a:rPr lang="it-IT" sz="2000" dirty="0" err="1">
                <a:latin typeface="Caladea" panose="02040503050406030204" pitchFamily="18" charset="0"/>
              </a:rPr>
              <a:t>peak</a:t>
            </a:r>
            <a:r>
              <a:rPr lang="it-IT" sz="2000" dirty="0">
                <a:latin typeface="Caladea" panose="02040503050406030204" pitchFamily="18" charset="0"/>
              </a:rPr>
              <a:t> of </a:t>
            </a:r>
            <a:r>
              <a:rPr lang="it-IT" sz="2000" dirty="0" err="1">
                <a:latin typeface="Caladea" panose="02040503050406030204" pitchFamily="18" charset="0"/>
              </a:rPr>
              <a:t>their</a:t>
            </a:r>
            <a:r>
              <a:rPr lang="it-IT" sz="2000" dirty="0">
                <a:latin typeface="Caladea" panose="02040503050406030204" pitchFamily="18" charset="0"/>
              </a:rPr>
              <a:t> </a:t>
            </a:r>
            <a:r>
              <a:rPr lang="it-IT" sz="2000" dirty="0" err="1">
                <a:latin typeface="Caladea" panose="02040503050406030204" pitchFamily="18" charset="0"/>
              </a:rPr>
              <a:t>expansion</a:t>
            </a:r>
            <a:endParaRPr lang="it-IT" sz="2000" dirty="0">
              <a:latin typeface="Calade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70642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803AFEB-F77B-E8A1-693F-4B91B79C6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679" y="-110864"/>
            <a:ext cx="10515600" cy="1325563"/>
          </a:xfrm>
        </p:spPr>
        <p:txBody>
          <a:bodyPr>
            <a:normAutofit/>
          </a:bodyPr>
          <a:lstStyle/>
          <a:p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adea" panose="02040503050406030204" pitchFamily="18" charset="0"/>
              </a:rPr>
              <a:t>1570: the </a:t>
            </a:r>
            <a:r>
              <a:rPr lang="it-IT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adea" panose="02040503050406030204" pitchFamily="18" charset="0"/>
              </a:rPr>
              <a:t>Turkish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adea" panose="02040503050406030204" pitchFamily="18" charset="0"/>
              </a:rPr>
              <a:t> </a:t>
            </a:r>
            <a:r>
              <a:rPr lang="it-IT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adea" panose="02040503050406030204" pitchFamily="18" charset="0"/>
              </a:rPr>
              <a:t>invasion</a:t>
            </a:r>
            <a:endParaRPr lang="it-IT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adea" panose="02040503050406030204" pitchFamily="18" charset="0"/>
            </a:endParaRPr>
          </a:p>
        </p:txBody>
      </p:sp>
      <p:pic>
        <p:nvPicPr>
          <p:cNvPr id="20482" name="Picture 2" descr="Siege of Nicosia, Cyprus, by the Ottomans by Jan (after) Luyken">
            <a:extLst>
              <a:ext uri="{FF2B5EF4-FFF2-40B4-BE49-F238E27FC236}">
                <a16:creationId xmlns:a16="http://schemas.microsoft.com/office/drawing/2014/main" id="{90F2E95F-4844-C0DB-FE2E-86F012B25D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0563" y="0"/>
            <a:ext cx="38814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4" name="Picture 4">
            <a:extLst>
              <a:ext uri="{FF2B5EF4-FFF2-40B4-BE49-F238E27FC236}">
                <a16:creationId xmlns:a16="http://schemas.microsoft.com/office/drawing/2014/main" id="{C94454B2-AC9E-1694-9B76-A226465315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" y="1219200"/>
            <a:ext cx="6029325" cy="441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E81B8A74-1720-3304-6ED6-1DBFDA743E29}"/>
              </a:ext>
            </a:extLst>
          </p:cNvPr>
          <p:cNvSpPr txBox="1"/>
          <p:nvPr/>
        </p:nvSpPr>
        <p:spPr>
          <a:xfrm>
            <a:off x="374148" y="5901846"/>
            <a:ext cx="74905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dirty="0" err="1">
                <a:latin typeface="Caladea" panose="02040503050406030204" pitchFamily="18" charset="0"/>
              </a:rPr>
              <a:t>July-september</a:t>
            </a:r>
            <a:r>
              <a:rPr lang="it-IT" sz="2000" dirty="0">
                <a:latin typeface="Caladea" panose="02040503050406030204" pitchFamily="18" charset="0"/>
              </a:rPr>
              <a:t>: </a:t>
            </a:r>
            <a:r>
              <a:rPr lang="it-IT" sz="2000" dirty="0" err="1">
                <a:latin typeface="Caladea" panose="02040503050406030204" pitchFamily="18" charset="0"/>
              </a:rPr>
              <a:t>siege</a:t>
            </a:r>
            <a:r>
              <a:rPr lang="it-IT" sz="2000" dirty="0">
                <a:latin typeface="Caladea" panose="02040503050406030204" pitchFamily="18" charset="0"/>
              </a:rPr>
              <a:t> of Nicosia and </a:t>
            </a:r>
            <a:r>
              <a:rPr lang="it-IT" sz="2000" dirty="0" err="1">
                <a:latin typeface="Caladea" panose="02040503050406030204" pitchFamily="18" charset="0"/>
              </a:rPr>
              <a:t>slaughter</a:t>
            </a:r>
            <a:r>
              <a:rPr lang="it-IT" sz="2000" dirty="0">
                <a:latin typeface="Caladea" panose="02040503050406030204" pitchFamily="18" charset="0"/>
              </a:rPr>
              <a:t> of 20.000 </a:t>
            </a:r>
            <a:r>
              <a:rPr lang="it-IT" sz="2000" dirty="0" err="1">
                <a:latin typeface="Caladea" panose="02040503050406030204" pitchFamily="18" charset="0"/>
              </a:rPr>
              <a:t>christians</a:t>
            </a:r>
            <a:endParaRPr lang="it-IT" sz="2000" dirty="0">
              <a:latin typeface="Calade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05682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>
            <a:extLst>
              <a:ext uri="{FF2B5EF4-FFF2-40B4-BE49-F238E27FC236}">
                <a16:creationId xmlns:a16="http://schemas.microsoft.com/office/drawing/2014/main" id="{E9D5DE91-8B71-93BD-E488-81F8B0FB17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01" b="22729"/>
          <a:stretch>
            <a:fillRect/>
          </a:stretch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511" name="Rectangle 21510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36A8EEF0-6122-3532-FD42-71A09C6F6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Caladea" panose="02040503050406030204" pitchFamily="18" charset="0"/>
              </a:rPr>
              <a:t>September 1570 – August 1571: Siege of Famagusta</a:t>
            </a:r>
          </a:p>
        </p:txBody>
      </p:sp>
      <p:cxnSp>
        <p:nvCxnSpPr>
          <p:cNvPr id="21513" name="Straight Connector 21512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515" name="Straight Connector 21514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3208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537" name="Rectangle 22536">
            <a:extLst>
              <a:ext uri="{FF2B5EF4-FFF2-40B4-BE49-F238E27FC236}">
                <a16:creationId xmlns:a16="http://schemas.microsoft.com/office/drawing/2014/main" id="{11BE3FA7-0D70-4431-814F-D8C40576E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2530" name="Picture 2">
            <a:extLst>
              <a:ext uri="{FF2B5EF4-FFF2-40B4-BE49-F238E27FC236}">
                <a16:creationId xmlns:a16="http://schemas.microsoft.com/office/drawing/2014/main" id="{25FBCDE1-8B43-4321-CE74-28C4213616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77" r="14096" b="1"/>
          <a:stretch>
            <a:fillRect/>
          </a:stretch>
        </p:blipFill>
        <p:spPr bwMode="auto">
          <a:xfrm>
            <a:off x="-1" y="-1"/>
            <a:ext cx="6739003" cy="6820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4" name="Picture 6">
            <a:extLst>
              <a:ext uri="{FF2B5EF4-FFF2-40B4-BE49-F238E27FC236}">
                <a16:creationId xmlns:a16="http://schemas.microsoft.com/office/drawing/2014/main" id="{E2CD5AC6-ABB8-3757-373D-CF23CD96E4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50" y="0"/>
            <a:ext cx="5429250" cy="4076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832D2ACC-70CC-64F3-7C7E-4D9022404925}"/>
              </a:ext>
            </a:extLst>
          </p:cNvPr>
          <p:cNvSpPr txBox="1"/>
          <p:nvPr/>
        </p:nvSpPr>
        <p:spPr>
          <a:xfrm>
            <a:off x="7272794" y="4354702"/>
            <a:ext cx="465968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i="1" dirty="0"/>
              <a:t>Marcantonio Bragadin </a:t>
            </a:r>
            <a:r>
              <a:rPr lang="it-IT" i="1" dirty="0" err="1"/>
              <a:t>resisted</a:t>
            </a:r>
            <a:r>
              <a:rPr lang="it-IT" i="1" dirty="0"/>
              <a:t> a </a:t>
            </a:r>
            <a:r>
              <a:rPr lang="it-IT" i="1" dirty="0" err="1"/>
              <a:t>whole</a:t>
            </a:r>
            <a:r>
              <a:rPr lang="it-IT" i="1" dirty="0"/>
              <a:t> </a:t>
            </a:r>
            <a:r>
              <a:rPr lang="it-IT" i="1" dirty="0" err="1"/>
              <a:t>year</a:t>
            </a:r>
            <a:r>
              <a:rPr lang="it-IT" i="1" dirty="0"/>
              <a:t> with </a:t>
            </a:r>
            <a:r>
              <a:rPr lang="it-IT" i="1" dirty="0" err="1"/>
              <a:t>only</a:t>
            </a:r>
            <a:r>
              <a:rPr lang="it-IT" i="1" dirty="0"/>
              <a:t> 8.500 men </a:t>
            </a:r>
            <a:r>
              <a:rPr lang="it-IT" i="1" dirty="0" err="1"/>
              <a:t>against</a:t>
            </a:r>
            <a:r>
              <a:rPr lang="it-IT" i="1" dirty="0"/>
              <a:t> more </a:t>
            </a:r>
            <a:r>
              <a:rPr lang="it-IT" i="1" dirty="0" err="1"/>
              <a:t>than</a:t>
            </a:r>
            <a:r>
              <a:rPr lang="it-IT" i="1" dirty="0"/>
              <a:t> 200.000 </a:t>
            </a:r>
            <a:r>
              <a:rPr lang="it-IT" i="1" dirty="0" err="1"/>
              <a:t>foes</a:t>
            </a:r>
            <a:r>
              <a:rPr lang="it-IT" i="1" dirty="0"/>
              <a:t>, </a:t>
            </a:r>
            <a:r>
              <a:rPr lang="it-IT" i="1" dirty="0" err="1"/>
              <a:t>putting</a:t>
            </a:r>
            <a:r>
              <a:rPr lang="it-IT" i="1" dirty="0"/>
              <a:t> out of </a:t>
            </a:r>
            <a:r>
              <a:rPr lang="it-IT" i="1" dirty="0" err="1"/>
              <a:t>combat</a:t>
            </a:r>
            <a:r>
              <a:rPr lang="it-IT" i="1" dirty="0"/>
              <a:t> 52.000 of </a:t>
            </a:r>
            <a:r>
              <a:rPr lang="it-IT" i="1" dirty="0" err="1"/>
              <a:t>them</a:t>
            </a:r>
            <a:r>
              <a:rPr lang="it-IT" i="1" dirty="0"/>
              <a:t>.</a:t>
            </a:r>
          </a:p>
          <a:p>
            <a:pPr algn="ctr"/>
            <a:endParaRPr lang="it-IT" i="1" dirty="0"/>
          </a:p>
          <a:p>
            <a:pPr algn="ctr"/>
            <a:r>
              <a:rPr lang="it-IT" i="1" dirty="0" err="1"/>
              <a:t>They</a:t>
            </a:r>
            <a:r>
              <a:rPr lang="it-IT" i="1" dirty="0"/>
              <a:t> </a:t>
            </a:r>
            <a:r>
              <a:rPr lang="it-IT" i="1" dirty="0" err="1"/>
              <a:t>negotiated</a:t>
            </a:r>
            <a:r>
              <a:rPr lang="it-IT" i="1" dirty="0"/>
              <a:t> </a:t>
            </a:r>
            <a:r>
              <a:rPr lang="it-IT" i="1" dirty="0" err="1"/>
              <a:t>only</a:t>
            </a:r>
            <a:r>
              <a:rPr lang="it-IT" i="1" dirty="0"/>
              <a:t> </a:t>
            </a:r>
            <a:r>
              <a:rPr lang="it-IT" i="1" dirty="0" err="1"/>
              <a:t>when</a:t>
            </a:r>
            <a:r>
              <a:rPr lang="it-IT" i="1" dirty="0"/>
              <a:t> no food and </a:t>
            </a:r>
            <a:r>
              <a:rPr lang="it-IT" i="1" dirty="0" err="1"/>
              <a:t>only</a:t>
            </a:r>
            <a:r>
              <a:rPr lang="it-IT" i="1" dirty="0"/>
              <a:t> 6 barrels of </a:t>
            </a:r>
            <a:r>
              <a:rPr lang="it-IT" i="1" dirty="0" err="1"/>
              <a:t>gunpowder</a:t>
            </a:r>
            <a:r>
              <a:rPr lang="it-IT" i="1" dirty="0"/>
              <a:t> </a:t>
            </a:r>
            <a:r>
              <a:rPr lang="it-IT" i="1" dirty="0" err="1"/>
              <a:t>remained</a:t>
            </a:r>
            <a:r>
              <a:rPr lang="it-IT" i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396409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8572472E-D67A-0EAB-4BF7-01342B70B7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295" y="146563"/>
            <a:ext cx="7247284" cy="4926478"/>
          </a:xfrm>
          <a:prstGeom prst="rect">
            <a:avLst/>
          </a:prstGeom>
        </p:spPr>
      </p:pic>
      <p:pic>
        <p:nvPicPr>
          <p:cNvPr id="23554" name="Picture 2" descr="Marcantonio Bragadin' images and/or videos results page 1 of 1">
            <a:extLst>
              <a:ext uri="{FF2B5EF4-FFF2-40B4-BE49-F238E27FC236}">
                <a16:creationId xmlns:a16="http://schemas.microsoft.com/office/drawing/2014/main" id="{8235BBD6-C642-7B53-48E9-0601921FB4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8377" y="146563"/>
            <a:ext cx="4659394" cy="4045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A1793394-5056-6457-7EEB-3C96BFF021D6}"/>
              </a:ext>
            </a:extLst>
          </p:cNvPr>
          <p:cNvSpPr txBox="1"/>
          <p:nvPr/>
        </p:nvSpPr>
        <p:spPr>
          <a:xfrm>
            <a:off x="155027" y="5461349"/>
            <a:ext cx="72472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i="1" dirty="0" err="1"/>
              <a:t>Against</a:t>
            </a:r>
            <a:r>
              <a:rPr lang="it-IT" i="1" dirty="0"/>
              <a:t> the </a:t>
            </a:r>
            <a:r>
              <a:rPr lang="it-IT" i="1" dirty="0" err="1"/>
              <a:t>terms</a:t>
            </a:r>
            <a:r>
              <a:rPr lang="it-IT" i="1" dirty="0"/>
              <a:t> of the </a:t>
            </a:r>
            <a:r>
              <a:rPr lang="it-IT" i="1" dirty="0" err="1"/>
              <a:t>surrender</a:t>
            </a:r>
            <a:r>
              <a:rPr lang="it-IT" i="1" dirty="0"/>
              <a:t>, Bragadin </a:t>
            </a:r>
            <a:r>
              <a:rPr lang="it-IT" i="1" dirty="0" err="1"/>
              <a:t>was</a:t>
            </a:r>
            <a:r>
              <a:rPr lang="it-IT" i="1" dirty="0"/>
              <a:t> </a:t>
            </a:r>
            <a:r>
              <a:rPr lang="it-IT" i="1" dirty="0" err="1"/>
              <a:t>mutilated</a:t>
            </a:r>
            <a:r>
              <a:rPr lang="it-IT" i="1" dirty="0"/>
              <a:t>, </a:t>
            </a:r>
            <a:r>
              <a:rPr lang="it-IT" i="1" dirty="0" err="1"/>
              <a:t>skinned</a:t>
            </a:r>
            <a:r>
              <a:rPr lang="it-IT" i="1" dirty="0"/>
              <a:t> and </a:t>
            </a:r>
            <a:r>
              <a:rPr lang="it-IT" i="1" dirty="0" err="1"/>
              <a:t>turned</a:t>
            </a:r>
            <a:r>
              <a:rPr lang="it-IT" i="1" dirty="0"/>
              <a:t> </a:t>
            </a:r>
            <a:r>
              <a:rPr lang="it-IT" i="1" dirty="0" err="1"/>
              <a:t>into</a:t>
            </a:r>
            <a:r>
              <a:rPr lang="it-IT" i="1" dirty="0"/>
              <a:t> a </a:t>
            </a:r>
            <a:r>
              <a:rPr lang="it-IT" i="1" dirty="0" err="1"/>
              <a:t>strawman</a:t>
            </a:r>
            <a:r>
              <a:rPr lang="it-IT" i="1" dirty="0"/>
              <a:t>, </a:t>
            </a:r>
            <a:r>
              <a:rPr lang="it-IT" i="1" dirty="0" err="1"/>
              <a:t>while</a:t>
            </a:r>
            <a:r>
              <a:rPr lang="it-IT" i="1" dirty="0"/>
              <a:t> </a:t>
            </a:r>
            <a:r>
              <a:rPr lang="it-IT" i="1" dirty="0" err="1"/>
              <a:t>all</a:t>
            </a:r>
            <a:r>
              <a:rPr lang="it-IT" i="1" dirty="0"/>
              <a:t> the male </a:t>
            </a:r>
            <a:r>
              <a:rPr lang="it-IT" i="1" dirty="0" err="1"/>
              <a:t>population</a:t>
            </a:r>
            <a:r>
              <a:rPr lang="it-IT" i="1" dirty="0"/>
              <a:t> of the city </a:t>
            </a:r>
            <a:r>
              <a:rPr lang="it-IT" i="1" dirty="0" err="1"/>
              <a:t>was</a:t>
            </a:r>
            <a:r>
              <a:rPr lang="it-IT" i="1" dirty="0"/>
              <a:t> </a:t>
            </a:r>
            <a:r>
              <a:rPr lang="it-IT" i="1" dirty="0" err="1"/>
              <a:t>slaughtered</a:t>
            </a:r>
            <a:r>
              <a:rPr lang="it-IT" i="1" dirty="0"/>
              <a:t> and the </a:t>
            </a:r>
            <a:r>
              <a:rPr lang="it-IT" i="1" dirty="0" err="1"/>
              <a:t>female</a:t>
            </a:r>
            <a:r>
              <a:rPr lang="it-IT" i="1" dirty="0"/>
              <a:t> </a:t>
            </a:r>
            <a:r>
              <a:rPr lang="it-IT" i="1" dirty="0" err="1"/>
              <a:t>population</a:t>
            </a:r>
            <a:r>
              <a:rPr lang="it-IT" i="1" dirty="0"/>
              <a:t> </a:t>
            </a:r>
            <a:r>
              <a:rPr lang="it-IT" i="1" dirty="0" err="1"/>
              <a:t>was</a:t>
            </a:r>
            <a:r>
              <a:rPr lang="it-IT" i="1" dirty="0"/>
              <a:t> </a:t>
            </a:r>
            <a:r>
              <a:rPr lang="it-IT" i="1" dirty="0" err="1"/>
              <a:t>enslaved</a:t>
            </a:r>
            <a:r>
              <a:rPr lang="it-IT" i="1" dirty="0"/>
              <a:t>.</a:t>
            </a:r>
          </a:p>
        </p:txBody>
      </p:sp>
      <p:pic>
        <p:nvPicPr>
          <p:cNvPr id="23556" name="Picture 4" descr="bandiera - manifattura turca (fine/inizio secc XVI/ XVII) bandiera">
            <a:extLst>
              <a:ext uri="{FF2B5EF4-FFF2-40B4-BE49-F238E27FC236}">
                <a16:creationId xmlns:a16="http://schemas.microsoft.com/office/drawing/2014/main" id="{5ED04E6C-C8A6-492E-8B0F-CADE8F429D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1817" y="4275125"/>
            <a:ext cx="3679622" cy="2436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12479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Battle Of Lepanto 1572 | Oil Painting Reproduction">
            <a:extLst>
              <a:ext uri="{FF2B5EF4-FFF2-40B4-BE49-F238E27FC236}">
                <a16:creationId xmlns:a16="http://schemas.microsoft.com/office/drawing/2014/main" id="{CE718714-B746-1A07-9361-BFC8294759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3213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086A0FA1-5445-1A80-8D45-E9296643D14A}"/>
              </a:ext>
            </a:extLst>
          </p:cNvPr>
          <p:cNvSpPr txBox="1"/>
          <p:nvPr/>
        </p:nvSpPr>
        <p:spPr>
          <a:xfrm>
            <a:off x="5901210" y="261050"/>
            <a:ext cx="6112701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200" dirty="0"/>
              <a:t>Two </a:t>
            </a:r>
            <a:r>
              <a:rPr lang="it-IT" sz="2200" dirty="0" err="1"/>
              <a:t>months</a:t>
            </a:r>
            <a:r>
              <a:rPr lang="it-IT" sz="2200" dirty="0"/>
              <a:t> </a:t>
            </a:r>
            <a:r>
              <a:rPr lang="it-IT" sz="2200" dirty="0" err="1"/>
              <a:t>later</a:t>
            </a:r>
            <a:r>
              <a:rPr lang="it-IT" sz="2200" dirty="0"/>
              <a:t> (</a:t>
            </a:r>
            <a:r>
              <a:rPr lang="it-IT" sz="2200" dirty="0" err="1"/>
              <a:t>October</a:t>
            </a:r>
            <a:r>
              <a:rPr lang="it-IT" sz="2200" dirty="0"/>
              <a:t> 7), the </a:t>
            </a:r>
            <a:r>
              <a:rPr lang="it-IT" sz="2200" dirty="0" err="1"/>
              <a:t>Holy</a:t>
            </a:r>
            <a:r>
              <a:rPr lang="it-IT" sz="2200" dirty="0"/>
              <a:t> League </a:t>
            </a:r>
            <a:r>
              <a:rPr lang="it-IT" sz="2200" dirty="0" err="1"/>
              <a:t>created</a:t>
            </a:r>
            <a:r>
              <a:rPr lang="it-IT" sz="2200" dirty="0"/>
              <a:t> by pope Pius V </a:t>
            </a:r>
            <a:r>
              <a:rPr lang="it-IT" sz="2200" dirty="0" err="1"/>
              <a:t>achieved</a:t>
            </a:r>
            <a:r>
              <a:rPr lang="it-IT" sz="2200" dirty="0"/>
              <a:t> the </a:t>
            </a:r>
            <a:r>
              <a:rPr lang="it-IT" sz="2200" dirty="0" err="1"/>
              <a:t>great</a:t>
            </a:r>
            <a:r>
              <a:rPr lang="it-IT" sz="2200" dirty="0"/>
              <a:t> </a:t>
            </a:r>
            <a:r>
              <a:rPr lang="it-IT" sz="2200" dirty="0" err="1"/>
              <a:t>victory</a:t>
            </a:r>
            <a:r>
              <a:rPr lang="it-IT" sz="2200" dirty="0"/>
              <a:t> of </a:t>
            </a:r>
            <a:r>
              <a:rPr lang="it-IT" sz="2200" b="1" dirty="0"/>
              <a:t>Lepanto</a:t>
            </a:r>
            <a:r>
              <a:rPr lang="it-IT" sz="2200" dirty="0"/>
              <a:t>.</a:t>
            </a:r>
          </a:p>
          <a:p>
            <a:pPr algn="ctr"/>
            <a:endParaRPr lang="it-IT" sz="2200" dirty="0"/>
          </a:p>
          <a:p>
            <a:pPr algn="ctr"/>
            <a:r>
              <a:rPr lang="it-IT" sz="2200" dirty="0" err="1"/>
              <a:t>However</a:t>
            </a:r>
            <a:r>
              <a:rPr lang="it-IT" sz="2200" dirty="0"/>
              <a:t>, the </a:t>
            </a:r>
            <a:r>
              <a:rPr lang="it-IT" sz="2200" dirty="0" err="1"/>
              <a:t>allies</a:t>
            </a:r>
            <a:r>
              <a:rPr lang="it-IT" sz="2200" dirty="0"/>
              <a:t> (</a:t>
            </a:r>
            <a:r>
              <a:rPr lang="it-IT" sz="2200" dirty="0" err="1"/>
              <a:t>expecially</a:t>
            </a:r>
            <a:r>
              <a:rPr lang="it-IT" sz="2200" dirty="0"/>
              <a:t> Genoa-</a:t>
            </a:r>
            <a:r>
              <a:rPr lang="it-IT" sz="2200" dirty="0" err="1"/>
              <a:t>funded</a:t>
            </a:r>
            <a:r>
              <a:rPr lang="it-IT" sz="2200" dirty="0"/>
              <a:t> </a:t>
            </a:r>
            <a:r>
              <a:rPr lang="it-IT" sz="2200" dirty="0" err="1"/>
              <a:t>Spain</a:t>
            </a:r>
            <a:r>
              <a:rPr lang="it-IT" sz="2200" dirty="0"/>
              <a:t>) </a:t>
            </a:r>
            <a:r>
              <a:rPr lang="it-IT" sz="2200" b="1" dirty="0" err="1"/>
              <a:t>refused</a:t>
            </a:r>
            <a:r>
              <a:rPr lang="it-IT" sz="2200" b="1" dirty="0"/>
              <a:t> to help </a:t>
            </a:r>
            <a:r>
              <a:rPr lang="it-IT" sz="2200" b="1" dirty="0" err="1"/>
              <a:t>Venice</a:t>
            </a:r>
            <a:r>
              <a:rPr lang="it-IT" sz="2200" b="1" dirty="0"/>
              <a:t> </a:t>
            </a:r>
            <a:r>
              <a:rPr lang="it-IT" sz="2200" b="1" dirty="0" err="1"/>
              <a:t>recovering</a:t>
            </a:r>
            <a:r>
              <a:rPr lang="it-IT" sz="2200" b="1" dirty="0"/>
              <a:t> Cyprus.</a:t>
            </a:r>
            <a:endParaRPr lang="it-IT" sz="2200" dirty="0"/>
          </a:p>
        </p:txBody>
      </p:sp>
      <p:pic>
        <p:nvPicPr>
          <p:cNvPr id="24580" name="Picture 4" descr="La Sagra dell'Uva di Marino compie 100 anni: 11 giorni di festa">
            <a:extLst>
              <a:ext uri="{FF2B5EF4-FFF2-40B4-BE49-F238E27FC236}">
                <a16:creationId xmlns:a16="http://schemas.microsoft.com/office/drawing/2014/main" id="{DB34B7F9-260C-44F8-87E4-1ECF87E875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8705" y="3245876"/>
            <a:ext cx="5387316" cy="3351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78967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E0D73A5C-3334-53AE-6094-05B628C776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225" y="221687"/>
            <a:ext cx="11089549" cy="5244271"/>
          </a:xfrm>
          <a:prstGeom prst="rect">
            <a:avLst/>
          </a:prstGeom>
        </p:spPr>
      </p:pic>
      <p:sp>
        <p:nvSpPr>
          <p:cNvPr id="6" name="Ovale 5">
            <a:extLst>
              <a:ext uri="{FF2B5EF4-FFF2-40B4-BE49-F238E27FC236}">
                <a16:creationId xmlns:a16="http://schemas.microsoft.com/office/drawing/2014/main" id="{00176A26-46D6-375E-8F7D-5049D67A6003}"/>
              </a:ext>
            </a:extLst>
          </p:cNvPr>
          <p:cNvSpPr/>
          <p:nvPr/>
        </p:nvSpPr>
        <p:spPr>
          <a:xfrm rot="19753102">
            <a:off x="1215024" y="1599165"/>
            <a:ext cx="3356975" cy="2467628"/>
          </a:xfrm>
          <a:prstGeom prst="ellipse">
            <a:avLst/>
          </a:prstGeom>
          <a:noFill/>
          <a:ln>
            <a:solidFill>
              <a:srgbClr val="FFFF0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Ovale 6">
            <a:extLst>
              <a:ext uri="{FF2B5EF4-FFF2-40B4-BE49-F238E27FC236}">
                <a16:creationId xmlns:a16="http://schemas.microsoft.com/office/drawing/2014/main" id="{37D5B456-5BD3-F35F-C0CC-D8D1B1FBCADB}"/>
              </a:ext>
            </a:extLst>
          </p:cNvPr>
          <p:cNvSpPr/>
          <p:nvPr/>
        </p:nvSpPr>
        <p:spPr>
          <a:xfrm>
            <a:off x="801666" y="4296427"/>
            <a:ext cx="2918564" cy="1152395"/>
          </a:xfrm>
          <a:prstGeom prst="ellipse">
            <a:avLst/>
          </a:prstGeom>
          <a:noFill/>
          <a:ln>
            <a:solidFill>
              <a:srgbClr val="FFFF00"/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Ovale 7">
            <a:extLst>
              <a:ext uri="{FF2B5EF4-FFF2-40B4-BE49-F238E27FC236}">
                <a16:creationId xmlns:a16="http://schemas.microsoft.com/office/drawing/2014/main" id="{FFE7CAB6-7B1A-5EE5-824D-9836CFFE1F34}"/>
              </a:ext>
            </a:extLst>
          </p:cNvPr>
          <p:cNvSpPr/>
          <p:nvPr/>
        </p:nvSpPr>
        <p:spPr>
          <a:xfrm rot="20746527">
            <a:off x="9945666" y="275573"/>
            <a:ext cx="2079320" cy="864295"/>
          </a:xfrm>
          <a:prstGeom prst="ellipse">
            <a:avLst/>
          </a:prstGeom>
          <a:noFill/>
          <a:ln>
            <a:solidFill>
              <a:srgbClr val="FFFF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Ovale 8">
            <a:extLst>
              <a:ext uri="{FF2B5EF4-FFF2-40B4-BE49-F238E27FC236}">
                <a16:creationId xmlns:a16="http://schemas.microsoft.com/office/drawing/2014/main" id="{2FE2374D-B13E-3828-1141-355492F270F7}"/>
              </a:ext>
            </a:extLst>
          </p:cNvPr>
          <p:cNvSpPr/>
          <p:nvPr/>
        </p:nvSpPr>
        <p:spPr>
          <a:xfrm rot="20887273">
            <a:off x="4354214" y="780174"/>
            <a:ext cx="3006246" cy="901874"/>
          </a:xfrm>
          <a:prstGeom prst="ellipse">
            <a:avLst/>
          </a:prstGeom>
          <a:noFill/>
          <a:ln>
            <a:solidFill>
              <a:srgbClr val="FFFF0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0506B627-CE23-590F-E6F4-A938B079A872}"/>
              </a:ext>
            </a:extLst>
          </p:cNvPr>
          <p:cNvSpPr txBox="1"/>
          <p:nvPr/>
        </p:nvSpPr>
        <p:spPr>
          <a:xfrm>
            <a:off x="225467" y="5724696"/>
            <a:ext cx="1187383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200" dirty="0">
                <a:latin typeface="Caladea" panose="02040503050406030204" pitchFamily="18" charset="0"/>
              </a:rPr>
              <a:t>The </a:t>
            </a:r>
            <a:r>
              <a:rPr lang="it-IT" sz="2200" dirty="0" err="1">
                <a:latin typeface="Caladea" panose="02040503050406030204" pitchFamily="18" charset="0"/>
              </a:rPr>
              <a:t>mourning</a:t>
            </a:r>
            <a:r>
              <a:rPr lang="it-IT" sz="2200" dirty="0">
                <a:latin typeface="Caladea" panose="02040503050406030204" pitchFamily="18" charset="0"/>
              </a:rPr>
              <a:t> for 1570-71 war </a:t>
            </a:r>
            <a:r>
              <a:rPr lang="it-IT" sz="2200" dirty="0" err="1">
                <a:latin typeface="Caladea" panose="02040503050406030204" pitchFamily="18" charset="0"/>
              </a:rPr>
              <a:t>was</a:t>
            </a:r>
            <a:r>
              <a:rPr lang="it-IT" sz="2200" dirty="0">
                <a:latin typeface="Caladea" panose="02040503050406030204" pitchFamily="18" charset="0"/>
              </a:rPr>
              <a:t> </a:t>
            </a:r>
            <a:r>
              <a:rPr lang="it-IT" sz="2200" dirty="0" err="1">
                <a:latin typeface="Caladea" panose="02040503050406030204" pitchFamily="18" charset="0"/>
              </a:rPr>
              <a:t>shared</a:t>
            </a:r>
            <a:r>
              <a:rPr lang="it-IT" sz="2200" dirty="0">
                <a:latin typeface="Caladea" panose="02040503050406030204" pitchFamily="18" charset="0"/>
              </a:rPr>
              <a:t> </a:t>
            </a:r>
            <a:r>
              <a:rPr lang="it-IT" sz="2200" dirty="0" err="1">
                <a:latin typeface="Caladea" panose="02040503050406030204" pitchFamily="18" charset="0"/>
              </a:rPr>
              <a:t>between</a:t>
            </a:r>
            <a:r>
              <a:rPr lang="it-IT" sz="2200" dirty="0">
                <a:latin typeface="Caladea" panose="02040503050406030204" pitchFamily="18" charset="0"/>
              </a:rPr>
              <a:t> </a:t>
            </a:r>
            <a:r>
              <a:rPr lang="it-IT" sz="2200" dirty="0" err="1">
                <a:latin typeface="Caladea" panose="02040503050406030204" pitchFamily="18" charset="0"/>
              </a:rPr>
              <a:t>Cypriots</a:t>
            </a:r>
            <a:r>
              <a:rPr lang="it-IT" sz="2200" dirty="0">
                <a:latin typeface="Caladea" panose="02040503050406030204" pitchFamily="18" charset="0"/>
              </a:rPr>
              <a:t> and </a:t>
            </a:r>
            <a:r>
              <a:rPr lang="it-IT" sz="2200" dirty="0" err="1">
                <a:latin typeface="Caladea" panose="02040503050406030204" pitchFamily="18" charset="0"/>
              </a:rPr>
              <a:t>Italians</a:t>
            </a:r>
            <a:r>
              <a:rPr lang="it-IT" sz="2200" dirty="0">
                <a:latin typeface="Caladea" panose="02040503050406030204" pitchFamily="18" charset="0"/>
              </a:rPr>
              <a:t>. </a:t>
            </a:r>
            <a:r>
              <a:rPr lang="it-IT" sz="2200" dirty="0" err="1">
                <a:latin typeface="Caladea" panose="02040503050406030204" pitchFamily="18" charset="0"/>
              </a:rPr>
              <a:t>Memories</a:t>
            </a:r>
            <a:r>
              <a:rPr lang="it-IT" sz="2200" dirty="0">
                <a:latin typeface="Caladea" panose="02040503050406030204" pitchFamily="18" charset="0"/>
              </a:rPr>
              <a:t> of </a:t>
            </a:r>
            <a:r>
              <a:rPr lang="it-IT" sz="2200" dirty="0" err="1">
                <a:latin typeface="Caladea" panose="02040503050406030204" pitchFamily="18" charset="0"/>
              </a:rPr>
              <a:t>those</a:t>
            </a:r>
            <a:r>
              <a:rPr lang="it-IT" sz="2200" dirty="0">
                <a:latin typeface="Caladea" panose="02040503050406030204" pitchFamily="18" charset="0"/>
              </a:rPr>
              <a:t> days are </a:t>
            </a:r>
            <a:r>
              <a:rPr lang="it-IT" sz="2200" dirty="0" err="1">
                <a:latin typeface="Caladea" panose="02040503050406030204" pitchFamily="18" charset="0"/>
              </a:rPr>
              <a:t>kept</a:t>
            </a:r>
            <a:r>
              <a:rPr lang="it-IT" sz="2200" dirty="0">
                <a:latin typeface="Caladea" panose="02040503050406030204" pitchFamily="18" charset="0"/>
              </a:rPr>
              <a:t> </a:t>
            </a:r>
            <a:r>
              <a:rPr lang="it-IT" sz="2200" dirty="0" err="1">
                <a:latin typeface="Caladea" panose="02040503050406030204" pitchFamily="18" charset="0"/>
              </a:rPr>
              <a:t>alive</a:t>
            </a:r>
            <a:r>
              <a:rPr lang="it-IT" sz="2200" dirty="0">
                <a:latin typeface="Caladea" panose="02040503050406030204" pitchFamily="18" charset="0"/>
              </a:rPr>
              <a:t> </a:t>
            </a:r>
            <a:r>
              <a:rPr lang="it-IT" sz="2200" dirty="0" err="1">
                <a:latin typeface="Caladea" panose="02040503050406030204" pitchFamily="18" charset="0"/>
              </a:rPr>
              <a:t>also</a:t>
            </a:r>
            <a:r>
              <a:rPr lang="it-IT" sz="2200" dirty="0">
                <a:latin typeface="Caladea" panose="02040503050406030204" pitchFamily="18" charset="0"/>
              </a:rPr>
              <a:t> in Rome, </a:t>
            </a:r>
            <a:r>
              <a:rPr lang="it-IT" sz="2200" dirty="0" err="1">
                <a:latin typeface="Caladea" panose="02040503050406030204" pitchFamily="18" charset="0"/>
              </a:rPr>
              <a:t>starting</a:t>
            </a:r>
            <a:r>
              <a:rPr lang="it-IT" sz="2200" dirty="0">
                <a:latin typeface="Caladea" panose="02040503050406030204" pitchFamily="18" charset="0"/>
              </a:rPr>
              <a:t> from </a:t>
            </a:r>
            <a:r>
              <a:rPr lang="it-IT" sz="2200" b="1" dirty="0">
                <a:latin typeface="Caladea" panose="02040503050406030204" pitchFamily="18" charset="0"/>
              </a:rPr>
              <a:t>street names </a:t>
            </a:r>
            <a:r>
              <a:rPr lang="it-IT" sz="2200" b="1" dirty="0" err="1">
                <a:latin typeface="Caladea" panose="02040503050406030204" pitchFamily="18" charset="0"/>
              </a:rPr>
              <a:t>at</a:t>
            </a:r>
            <a:r>
              <a:rPr lang="it-IT" sz="2200" b="1" dirty="0">
                <a:latin typeface="Caladea" panose="02040503050406030204" pitchFamily="18" charset="0"/>
              </a:rPr>
              <a:t> the </a:t>
            </a:r>
            <a:r>
              <a:rPr lang="it-IT" sz="2200" b="1" dirty="0" err="1">
                <a:latin typeface="Caladea" panose="02040503050406030204" pitchFamily="18" charset="0"/>
              </a:rPr>
              <a:t>very</a:t>
            </a:r>
            <a:r>
              <a:rPr lang="it-IT" sz="2200" b="1" dirty="0">
                <a:latin typeface="Caladea" panose="02040503050406030204" pitchFamily="18" charset="0"/>
              </a:rPr>
              <a:t> </a:t>
            </a:r>
            <a:r>
              <a:rPr lang="it-IT" sz="2200" b="1" dirty="0" err="1">
                <a:latin typeface="Caladea" panose="02040503050406030204" pitchFamily="18" charset="0"/>
              </a:rPr>
              <a:t>edge</a:t>
            </a:r>
            <a:r>
              <a:rPr lang="it-IT" sz="2200" b="1" dirty="0">
                <a:latin typeface="Caladea" panose="02040503050406030204" pitchFamily="18" charset="0"/>
              </a:rPr>
              <a:t> of the Vatican</a:t>
            </a:r>
            <a:r>
              <a:rPr lang="it-IT" sz="2200" dirty="0">
                <a:latin typeface="Calade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630628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7A10719-87CC-47E2-A0A1-8DC32EE543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B1CBA13-EE02-5C52-4AF2-5EF077FA0C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801" y="-13368"/>
            <a:ext cx="12271801" cy="687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6A5857AE-75C2-F472-4DAF-E86387DF2116}"/>
              </a:ext>
            </a:extLst>
          </p:cNvPr>
          <p:cNvSpPr txBox="1"/>
          <p:nvPr/>
        </p:nvSpPr>
        <p:spPr>
          <a:xfrm>
            <a:off x="237994" y="4158641"/>
            <a:ext cx="351981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adea" panose="02040503050406030204" pitchFamily="18" charset="0"/>
              </a:rPr>
              <a:t>Let’s</a:t>
            </a:r>
            <a:r>
              <a:rPr lang="it-IT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adea" panose="02040503050406030204" pitchFamily="18" charset="0"/>
              </a:rPr>
              <a:t> go back to the  age of </a:t>
            </a:r>
            <a:r>
              <a:rPr lang="it-IT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adea" panose="02040503050406030204" pitchFamily="18" charset="0"/>
              </a:rPr>
              <a:t>Crusades</a:t>
            </a:r>
            <a:r>
              <a:rPr lang="it-IT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adea" panose="02040503050406030204" pitchFamily="18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8560939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9" name="Rectangle 3078">
            <a:extLst>
              <a:ext uri="{FF2B5EF4-FFF2-40B4-BE49-F238E27FC236}">
                <a16:creationId xmlns:a16="http://schemas.microsoft.com/office/drawing/2014/main" id="{5A59F003-E00A-43F9-91DC-CC54E3B87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06861D5F-DC3B-A4DC-A364-901DD732CD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82" r="9091"/>
          <a:stretch>
            <a:fillRect/>
          </a:stretch>
        </p:blipFill>
        <p:spPr bwMode="auto">
          <a:xfrm>
            <a:off x="20" y="10"/>
            <a:ext cx="12191981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1" name="Rectangle 3080">
            <a:extLst>
              <a:ext uri="{FF2B5EF4-FFF2-40B4-BE49-F238E27FC236}">
                <a16:creationId xmlns:a16="http://schemas.microsoft.com/office/drawing/2014/main" id="{D74A4382-E3AD-430A-9A1F-DFA3E0E77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799865" y="-1524511"/>
            <a:ext cx="4592270" cy="12192001"/>
          </a:xfrm>
          <a:prstGeom prst="rect">
            <a:avLst/>
          </a:prstGeom>
          <a:gradFill>
            <a:gsLst>
              <a:gs pos="35000">
                <a:schemeClr val="tx1">
                  <a:alpha val="46000"/>
                </a:schemeClr>
              </a:gs>
              <a:gs pos="21000">
                <a:schemeClr val="tx1">
                  <a:alpha val="3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0D02FCAE-5D8D-19D0-B636-78695F5CE0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553" y="3091928"/>
            <a:ext cx="9078562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Caladea" panose="02040503050406030204" pitchFamily="18" charset="0"/>
              </a:rPr>
              <a:t>An island rich in resources</a:t>
            </a:r>
          </a:p>
        </p:txBody>
      </p:sp>
      <p:sp>
        <p:nvSpPr>
          <p:cNvPr id="3083" name="Rectangle: Rounded Corners 3082">
            <a:extLst>
              <a:ext uri="{FF2B5EF4-FFF2-40B4-BE49-F238E27FC236}">
                <a16:creationId xmlns:a16="http://schemas.microsoft.com/office/drawing/2014/main" id="{79F40191-0F44-4FD1-82CC-ACB507C14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575039"/>
            <a:ext cx="9785897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749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Larnaca Salt Lake featuring a lake or waterhole">
            <a:extLst>
              <a:ext uri="{FF2B5EF4-FFF2-40B4-BE49-F238E27FC236}">
                <a16:creationId xmlns:a16="http://schemas.microsoft.com/office/drawing/2014/main" id="{5BA2B82E-32D2-8FA2-F474-77954B2EC5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346521" cy="3569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The Carob Tree and Its Surprising Particularities – Eðalvörur frá Krít">
            <a:extLst>
              <a:ext uri="{FF2B5EF4-FFF2-40B4-BE49-F238E27FC236}">
                <a16:creationId xmlns:a16="http://schemas.microsoft.com/office/drawing/2014/main" id="{37FCD677-65D3-144C-E65C-931AB5CF4A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2916" y="100208"/>
            <a:ext cx="5583824" cy="3140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>
            <a:extLst>
              <a:ext uri="{FF2B5EF4-FFF2-40B4-BE49-F238E27FC236}">
                <a16:creationId xmlns:a16="http://schemas.microsoft.com/office/drawing/2014/main" id="{08C9C1C4-D9F5-01B6-C6C5-32F2F36D2A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988" y="3720146"/>
            <a:ext cx="4920684" cy="2950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CECA6ACA-632A-2E49-2257-CB849B45B142}"/>
              </a:ext>
            </a:extLst>
          </p:cNvPr>
          <p:cNvSpPr txBox="1"/>
          <p:nvPr/>
        </p:nvSpPr>
        <p:spPr>
          <a:xfrm>
            <a:off x="6393188" y="3898727"/>
            <a:ext cx="558382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i="1" dirty="0">
                <a:latin typeface="Caladea" panose="02040503050406030204" pitchFamily="18" charset="0"/>
              </a:rPr>
              <a:t>«</a:t>
            </a:r>
            <a:r>
              <a:rPr lang="it-IT" sz="2400" i="1" dirty="0" err="1">
                <a:latin typeface="Caladea" panose="02040503050406030204" pitchFamily="18" charset="0"/>
              </a:rPr>
              <a:t>Their</a:t>
            </a:r>
            <a:r>
              <a:rPr lang="it-IT" sz="2400" i="1" dirty="0">
                <a:latin typeface="Caladea" panose="02040503050406030204" pitchFamily="18" charset="0"/>
              </a:rPr>
              <a:t> </a:t>
            </a:r>
            <a:r>
              <a:rPr lang="it-IT" sz="2400" i="1" dirty="0" err="1">
                <a:latin typeface="Caladea" panose="02040503050406030204" pitchFamily="18" charset="0"/>
              </a:rPr>
              <a:t>salt</a:t>
            </a:r>
            <a:r>
              <a:rPr lang="it-IT" sz="2400" i="1" dirty="0">
                <a:latin typeface="Caladea" panose="02040503050406030204" pitchFamily="18" charset="0"/>
              </a:rPr>
              <a:t> </a:t>
            </a:r>
            <a:r>
              <a:rPr lang="it-IT" sz="2400" i="1" dirty="0" err="1">
                <a:latin typeface="Caladea" panose="02040503050406030204" pitchFamily="18" charset="0"/>
              </a:rPr>
              <a:t>is</a:t>
            </a:r>
            <a:r>
              <a:rPr lang="it-IT" sz="2400" i="1" dirty="0">
                <a:latin typeface="Caladea" panose="02040503050406030204" pitchFamily="18" charset="0"/>
              </a:rPr>
              <a:t> </a:t>
            </a:r>
            <a:r>
              <a:rPr lang="it-IT" sz="2400" i="1" dirty="0" err="1">
                <a:latin typeface="Caladea" panose="02040503050406030204" pitchFamily="18" charset="0"/>
              </a:rPr>
              <a:t>snow</a:t>
            </a:r>
            <a:r>
              <a:rPr lang="it-IT" sz="2400" i="1" dirty="0">
                <a:latin typeface="Caladea" panose="02040503050406030204" pitchFamily="18" charset="0"/>
              </a:rPr>
              <a:t>-white and </a:t>
            </a:r>
            <a:r>
              <a:rPr lang="it-IT" sz="2400" i="1" dirty="0" err="1">
                <a:latin typeface="Caladea" panose="02040503050406030204" pitchFamily="18" charset="0"/>
              </a:rPr>
              <a:t>extremely</a:t>
            </a:r>
            <a:r>
              <a:rPr lang="it-IT" sz="2400" i="1" dirty="0">
                <a:latin typeface="Caladea" panose="02040503050406030204" pitchFamily="18" charset="0"/>
              </a:rPr>
              <a:t> </a:t>
            </a:r>
            <a:r>
              <a:rPr lang="it-IT" sz="2400" i="1" dirty="0" err="1">
                <a:latin typeface="Caladea" panose="02040503050406030204" pitchFamily="18" charset="0"/>
              </a:rPr>
              <a:t>tasty</a:t>
            </a:r>
            <a:r>
              <a:rPr lang="it-IT" sz="2400" i="1" dirty="0">
                <a:latin typeface="Caladea" panose="02040503050406030204" pitchFamily="18" charset="0"/>
              </a:rPr>
              <a:t>»</a:t>
            </a:r>
          </a:p>
          <a:p>
            <a:pPr algn="ctr"/>
            <a:br>
              <a:rPr lang="it-IT" sz="2400" i="1" dirty="0">
                <a:latin typeface="Caladea" panose="02040503050406030204" pitchFamily="18" charset="0"/>
              </a:rPr>
            </a:br>
            <a:r>
              <a:rPr lang="it-IT" sz="2400" i="1" dirty="0">
                <a:latin typeface="Caladea" panose="02040503050406030204" pitchFamily="18" charset="0"/>
              </a:rPr>
              <a:t>«To drink </a:t>
            </a:r>
            <a:r>
              <a:rPr lang="it-IT" sz="2400" i="1" dirty="0" err="1">
                <a:latin typeface="Caladea" panose="02040503050406030204" pitchFamily="18" charset="0"/>
              </a:rPr>
              <a:t>their</a:t>
            </a:r>
            <a:r>
              <a:rPr lang="it-IT" sz="2400" i="1" dirty="0">
                <a:latin typeface="Caladea" panose="02040503050406030204" pitchFamily="18" charset="0"/>
              </a:rPr>
              <a:t> </a:t>
            </a:r>
            <a:r>
              <a:rPr lang="it-IT" sz="2400" i="1" dirty="0" err="1">
                <a:latin typeface="Caladea" panose="02040503050406030204" pitchFamily="18" charset="0"/>
              </a:rPr>
              <a:t>wine</a:t>
            </a:r>
            <a:r>
              <a:rPr lang="it-IT" sz="2400" i="1" dirty="0">
                <a:latin typeface="Caladea" panose="02040503050406030204" pitchFamily="18" charset="0"/>
              </a:rPr>
              <a:t> </a:t>
            </a:r>
            <a:r>
              <a:rPr lang="it-IT" sz="2400" i="1" dirty="0" err="1">
                <a:latin typeface="Caladea" panose="02040503050406030204" pitchFamily="18" charset="0"/>
              </a:rPr>
              <a:t>without</a:t>
            </a:r>
            <a:r>
              <a:rPr lang="it-IT" sz="2400" i="1" dirty="0">
                <a:latin typeface="Caladea" panose="02040503050406030204" pitchFamily="18" charset="0"/>
              </a:rPr>
              <a:t> </a:t>
            </a:r>
            <a:r>
              <a:rPr lang="it-IT" sz="2400" i="1" dirty="0" err="1">
                <a:latin typeface="Caladea" panose="02040503050406030204" pitchFamily="18" charset="0"/>
              </a:rPr>
              <a:t>losing</a:t>
            </a:r>
            <a:r>
              <a:rPr lang="it-IT" sz="2400" i="1" dirty="0">
                <a:latin typeface="Caladea" panose="02040503050406030204" pitchFamily="18" charset="0"/>
              </a:rPr>
              <a:t> </a:t>
            </a:r>
            <a:r>
              <a:rPr lang="it-IT" sz="2400" i="1" dirty="0" err="1">
                <a:latin typeface="Caladea" panose="02040503050406030204" pitchFamily="18" charset="0"/>
              </a:rPr>
              <a:t>your</a:t>
            </a:r>
            <a:r>
              <a:rPr lang="it-IT" sz="2400" i="1" dirty="0">
                <a:latin typeface="Caladea" panose="02040503050406030204" pitchFamily="18" charset="0"/>
              </a:rPr>
              <a:t> </a:t>
            </a:r>
            <a:r>
              <a:rPr lang="it-IT" sz="2400" i="1" dirty="0" err="1">
                <a:latin typeface="Caladea" panose="02040503050406030204" pitchFamily="18" charset="0"/>
              </a:rPr>
              <a:t>liver</a:t>
            </a:r>
            <a:r>
              <a:rPr lang="it-IT" sz="2400" i="1" dirty="0">
                <a:latin typeface="Caladea" panose="02040503050406030204" pitchFamily="18" charset="0"/>
              </a:rPr>
              <a:t>, </a:t>
            </a:r>
            <a:r>
              <a:rPr lang="it-IT" sz="2400" i="1" dirty="0" err="1">
                <a:latin typeface="Caladea" panose="02040503050406030204" pitchFamily="18" charset="0"/>
              </a:rPr>
              <a:t>you</a:t>
            </a:r>
            <a:r>
              <a:rPr lang="it-IT" sz="2400" i="1" dirty="0">
                <a:latin typeface="Caladea" panose="02040503050406030204" pitchFamily="18" charset="0"/>
              </a:rPr>
              <a:t> </a:t>
            </a:r>
            <a:r>
              <a:rPr lang="it-IT" sz="2400" i="1" dirty="0" err="1">
                <a:latin typeface="Caladea" panose="02040503050406030204" pitchFamily="18" charset="0"/>
              </a:rPr>
              <a:t>have</a:t>
            </a:r>
            <a:r>
              <a:rPr lang="it-IT" sz="2400" i="1" dirty="0">
                <a:latin typeface="Caladea" panose="02040503050406030204" pitchFamily="18" charset="0"/>
              </a:rPr>
              <a:t> to </a:t>
            </a:r>
            <a:r>
              <a:rPr lang="it-IT" sz="2400" i="1" dirty="0" err="1">
                <a:latin typeface="Caladea" panose="02040503050406030204" pitchFamily="18" charset="0"/>
              </a:rPr>
              <a:t>dilute</a:t>
            </a:r>
            <a:r>
              <a:rPr lang="it-IT" sz="2400" i="1" dirty="0">
                <a:latin typeface="Caladea" panose="02040503050406030204" pitchFamily="18" charset="0"/>
              </a:rPr>
              <a:t> </a:t>
            </a:r>
            <a:r>
              <a:rPr lang="it-IT" sz="2400" i="1" dirty="0" err="1">
                <a:latin typeface="Caladea" panose="02040503050406030204" pitchFamily="18" charset="0"/>
              </a:rPr>
              <a:t>it</a:t>
            </a:r>
            <a:r>
              <a:rPr lang="it-IT" sz="2400" i="1" dirty="0">
                <a:latin typeface="Caladea" panose="02040503050406030204" pitchFamily="18" charset="0"/>
              </a:rPr>
              <a:t> in 9-times more water» </a:t>
            </a:r>
          </a:p>
        </p:txBody>
      </p:sp>
    </p:spTree>
    <p:extLst>
      <p:ext uri="{BB962C8B-B14F-4D97-AF65-F5344CB8AC3E}">
        <p14:creationId xmlns:p14="http://schemas.microsoft.com/office/powerpoint/2010/main" val="20377039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4C3F36A-30B8-A8F8-9B8C-3DC2AAA0DF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1871" y="114604"/>
            <a:ext cx="10515600" cy="1325563"/>
          </a:xfrm>
        </p:spPr>
        <p:txBody>
          <a:bodyPr/>
          <a:lstStyle/>
          <a:p>
            <a:r>
              <a:rPr lang="it-IT" dirty="0">
                <a:latin typeface="Caladea" panose="02040503050406030204" pitchFamily="18" charset="0"/>
              </a:rPr>
              <a:t>The </a:t>
            </a:r>
            <a:r>
              <a:rPr lang="it-IT" dirty="0" err="1">
                <a:latin typeface="Caladea" panose="02040503050406030204" pitchFamily="18" charset="0"/>
              </a:rPr>
              <a:t>only</a:t>
            </a:r>
            <a:r>
              <a:rPr lang="it-IT" dirty="0">
                <a:latin typeface="Caladea" panose="02040503050406030204" pitchFamily="18" charset="0"/>
              </a:rPr>
              <a:t> sugar producer in Europe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AB82587B-4B4A-6909-D2FC-718E8BDD67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430" y="1690688"/>
            <a:ext cx="5786774" cy="4697586"/>
          </a:xfrm>
          <a:prstGeom prst="rect">
            <a:avLst/>
          </a:prstGeom>
        </p:spPr>
      </p:pic>
      <p:pic>
        <p:nvPicPr>
          <p:cNvPr id="7170" name="Picture 2">
            <a:extLst>
              <a:ext uri="{FF2B5EF4-FFF2-40B4-BE49-F238E27FC236}">
                <a16:creationId xmlns:a16="http://schemas.microsoft.com/office/drawing/2014/main" id="{EE7A6EF8-D9D5-9F4C-2ACC-6E5A1E4E6C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4657" y="1816275"/>
            <a:ext cx="5442814" cy="3511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1D99C575-EEDC-4C55-D125-231E585D0C73}"/>
              </a:ext>
            </a:extLst>
          </p:cNvPr>
          <p:cNvSpPr txBox="1"/>
          <p:nvPr/>
        </p:nvSpPr>
        <p:spPr>
          <a:xfrm>
            <a:off x="7436285" y="5519473"/>
            <a:ext cx="525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err="1"/>
              <a:t>Rests</a:t>
            </a:r>
            <a:r>
              <a:rPr lang="it-IT" i="1" dirty="0"/>
              <a:t> of a sugar </a:t>
            </a:r>
            <a:r>
              <a:rPr lang="it-IT" i="1" dirty="0" err="1"/>
              <a:t>refinery</a:t>
            </a:r>
            <a:r>
              <a:rPr lang="it-IT" i="1" dirty="0"/>
              <a:t> in </a:t>
            </a:r>
            <a:r>
              <a:rPr lang="it-IT" i="1" dirty="0" err="1"/>
              <a:t>Kouklia</a:t>
            </a:r>
            <a:endParaRPr lang="it-IT" i="1" dirty="0"/>
          </a:p>
        </p:txBody>
      </p:sp>
    </p:spTree>
    <p:extLst>
      <p:ext uri="{BB962C8B-B14F-4D97-AF65-F5344CB8AC3E}">
        <p14:creationId xmlns:p14="http://schemas.microsoft.com/office/powerpoint/2010/main" val="38680773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31" name="Rectangle 513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122" name="Picture 2" descr="CYPRIOT MEDIEVAL GLAZED POTTERY - Agon festival">
            <a:extLst>
              <a:ext uri="{FF2B5EF4-FFF2-40B4-BE49-F238E27FC236}">
                <a16:creationId xmlns:a16="http://schemas.microsoft.com/office/drawing/2014/main" id="{B4A504E1-38D8-ED1E-18E1-03FCE6ACCF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08" r="73" b="3"/>
          <a:stretch>
            <a:fillRect/>
          </a:stretch>
        </p:blipFill>
        <p:spPr bwMode="auto">
          <a:xfrm>
            <a:off x="191086" y="171715"/>
            <a:ext cx="5813197" cy="6129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Immagine che contiene aria aperta, cielo, agricoltura, pianta&#10;&#10;Il contenuto generato dall'IA potrebbe non essere corretto.">
            <a:extLst>
              <a:ext uri="{FF2B5EF4-FFF2-40B4-BE49-F238E27FC236}">
                <a16:creationId xmlns:a16="http://schemas.microsoft.com/office/drawing/2014/main" id="{19F7A594-8632-FE39-F5BA-9C2E1BB6F2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21"/>
          <a:stretch>
            <a:fillRect/>
          </a:stretch>
        </p:blipFill>
        <p:spPr bwMode="auto">
          <a:xfrm>
            <a:off x="6196929" y="171716"/>
            <a:ext cx="5803986" cy="3171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Opus Cyprense - Medieval goldwork embroidery cope Anagni Cathedral Treasury">
            <a:extLst>
              <a:ext uri="{FF2B5EF4-FFF2-40B4-BE49-F238E27FC236}">
                <a16:creationId xmlns:a16="http://schemas.microsoft.com/office/drawing/2014/main" id="{65201837-758E-4AEE-4647-44E5B8524C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37" b="14633"/>
          <a:stretch>
            <a:fillRect/>
          </a:stretch>
        </p:blipFill>
        <p:spPr bwMode="auto">
          <a:xfrm>
            <a:off x="6196929" y="3514856"/>
            <a:ext cx="5786386" cy="278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52779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CB27813-B5CD-40A1-38C4-1222582E8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268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it-IT" sz="4000" dirty="0">
                <a:latin typeface="Caladea" panose="02040503050406030204" pitchFamily="18" charset="0"/>
              </a:rPr>
              <a:t>The Latin </a:t>
            </a:r>
            <a:r>
              <a:rPr lang="it-IT" sz="4000" dirty="0" err="1">
                <a:latin typeface="Caladea" panose="02040503050406030204" pitchFamily="18" charset="0"/>
              </a:rPr>
              <a:t>conquest</a:t>
            </a:r>
            <a:r>
              <a:rPr lang="it-IT" sz="4000" dirty="0">
                <a:latin typeface="Caladea" panose="02040503050406030204" pitchFamily="18" charset="0"/>
              </a:rPr>
              <a:t>: Guy de </a:t>
            </a:r>
            <a:r>
              <a:rPr lang="it-IT" sz="4000" dirty="0" err="1">
                <a:latin typeface="Caladea" panose="02040503050406030204" pitchFamily="18" charset="0"/>
              </a:rPr>
              <a:t>Lusignan</a:t>
            </a:r>
            <a:r>
              <a:rPr lang="it-IT" sz="4000" dirty="0">
                <a:latin typeface="Caladea" panose="02040503050406030204" pitchFamily="18" charset="0"/>
              </a:rPr>
              <a:t> </a:t>
            </a:r>
            <a:br>
              <a:rPr lang="it-IT" sz="4000" dirty="0">
                <a:latin typeface="Caladea" panose="02040503050406030204" pitchFamily="18" charset="0"/>
              </a:rPr>
            </a:br>
            <a:r>
              <a:rPr lang="it-IT" sz="4000" dirty="0">
                <a:latin typeface="Caladea" panose="02040503050406030204" pitchFamily="18" charset="0"/>
              </a:rPr>
              <a:t>(late XII </a:t>
            </a:r>
            <a:r>
              <a:rPr lang="it-IT" sz="4000" dirty="0" err="1">
                <a:latin typeface="Caladea" panose="02040503050406030204" pitchFamily="18" charset="0"/>
              </a:rPr>
              <a:t>century</a:t>
            </a:r>
            <a:r>
              <a:rPr lang="it-IT" sz="4000" dirty="0">
                <a:latin typeface="Caladea" panose="02040503050406030204" pitchFamily="18" charset="0"/>
              </a:rPr>
              <a:t>)</a:t>
            </a:r>
          </a:p>
        </p:txBody>
      </p:sp>
      <p:pic>
        <p:nvPicPr>
          <p:cNvPr id="6146" name="Picture 2" descr="Guy of Lusignan - Alchetron, The Free Social Encyclopedia">
            <a:extLst>
              <a:ext uri="{FF2B5EF4-FFF2-40B4-BE49-F238E27FC236}">
                <a16:creationId xmlns:a16="http://schemas.microsoft.com/office/drawing/2014/main" id="{3E15BC2F-82CE-3715-870C-7CFE01731E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669" y="2066794"/>
            <a:ext cx="4597378" cy="4426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They say that Lusignan nobles liked St. Hilarion Castle, because its garden  was cool and refresh - Picture of Kyrenia, Kyrenia District - Tripadvisor">
            <a:extLst>
              <a:ext uri="{FF2B5EF4-FFF2-40B4-BE49-F238E27FC236}">
                <a16:creationId xmlns:a16="http://schemas.microsoft.com/office/drawing/2014/main" id="{FBC374DB-00C8-40CA-56F6-5841B052DE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3562" y="1690688"/>
            <a:ext cx="6630769" cy="4967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40442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9FFC28CD-B17F-568C-A9EE-42FA65CD64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135671" cy="6872874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DED155C6-6F51-B407-BDDB-C69455EF2D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3111" y="1757496"/>
            <a:ext cx="5863671" cy="4894247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62BBBF36-E7FB-EE15-E191-001F6C66C6B4}"/>
              </a:ext>
            </a:extLst>
          </p:cNvPr>
          <p:cNvSpPr txBox="1"/>
          <p:nvPr/>
        </p:nvSpPr>
        <p:spPr>
          <a:xfrm>
            <a:off x="5448821" y="106049"/>
            <a:ext cx="64258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dirty="0">
                <a:latin typeface="Caladea" panose="02040503050406030204" pitchFamily="18" charset="0"/>
              </a:rPr>
              <a:t>A French </a:t>
            </a:r>
            <a:r>
              <a:rPr lang="it-IT" sz="4000" dirty="0" err="1">
                <a:latin typeface="Caladea" panose="02040503050406030204" pitchFamily="18" charset="0"/>
              </a:rPr>
              <a:t>dynasty</a:t>
            </a:r>
            <a:r>
              <a:rPr lang="it-IT" sz="4000" dirty="0">
                <a:latin typeface="Caladea" panose="02040503050406030204" pitchFamily="18" charset="0"/>
              </a:rPr>
              <a:t> with </a:t>
            </a:r>
            <a:r>
              <a:rPr lang="it-IT" sz="4000" dirty="0" err="1">
                <a:latin typeface="Caladea" panose="02040503050406030204" pitchFamily="18" charset="0"/>
              </a:rPr>
              <a:t>Gothic</a:t>
            </a:r>
            <a:r>
              <a:rPr lang="it-IT" sz="4000" dirty="0">
                <a:latin typeface="Caladea" panose="02040503050406030204" pitchFamily="18" charset="0"/>
              </a:rPr>
              <a:t> taste…</a:t>
            </a:r>
          </a:p>
        </p:txBody>
      </p:sp>
    </p:spTree>
    <p:extLst>
      <p:ext uri="{BB962C8B-B14F-4D97-AF65-F5344CB8AC3E}">
        <p14:creationId xmlns:p14="http://schemas.microsoft.com/office/powerpoint/2010/main" val="140368870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331</TotalTime>
  <Words>617</Words>
  <Application>Microsoft Office PowerPoint</Application>
  <PresentationFormat>Widescreen</PresentationFormat>
  <Paragraphs>40</Paragraphs>
  <Slides>27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27</vt:i4>
      </vt:variant>
    </vt:vector>
  </HeadingPairs>
  <TitlesOfParts>
    <vt:vector size="28" baseType="lpstr">
      <vt:lpstr>Tema di Office</vt:lpstr>
      <vt:lpstr>FROM MERCHANTS TO RULERS</vt:lpstr>
      <vt:lpstr>Presentazione standard di PowerPoint</vt:lpstr>
      <vt:lpstr>Presentazione standard di PowerPoint</vt:lpstr>
      <vt:lpstr>An island rich in resources</vt:lpstr>
      <vt:lpstr>Presentazione standard di PowerPoint</vt:lpstr>
      <vt:lpstr>The only sugar producer in Europe</vt:lpstr>
      <vt:lpstr>Presentazione standard di PowerPoint</vt:lpstr>
      <vt:lpstr>The Latin conquest: Guy de Lusignan  (late XII century)</vt:lpstr>
      <vt:lpstr>Presentazione standard di PowerPoint</vt:lpstr>
      <vt:lpstr>…which built a  «Mediterranean Taiwan» </vt:lpstr>
      <vt:lpstr>1218: Queen Alice granted trade privileges to the Genoese</vt:lpstr>
      <vt:lpstr>Presentazione standard di PowerPoint</vt:lpstr>
      <vt:lpstr>Presentazione standard di PowerPoint</vt:lpstr>
      <vt:lpstr>Presentazione standard di PowerPoint</vt:lpstr>
      <vt:lpstr>Venice:  the rising power of the seas</vt:lpstr>
      <vt:lpstr>Presentazione standard di PowerPoint</vt:lpstr>
      <vt:lpstr>Presentazione standard di PowerPoint</vt:lpstr>
      <vt:lpstr>1374: the Genoese takeover</vt:lpstr>
      <vt:lpstr>1489: the Venetian takeover</vt:lpstr>
      <vt:lpstr>Presentazione standard di PowerPoint</vt:lpstr>
      <vt:lpstr>Presentazione standard di PowerPoint</vt:lpstr>
      <vt:lpstr>1570: the Turkish invasion</vt:lpstr>
      <vt:lpstr>September 1570 – August 1571: Siege of Famagusta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FROM MERCHANTS TO RULERS</dc:title>
  <dc:creator>Emanuele Pinelli</dc:creator>
  <cp:lastModifiedBy>adrianoabate56@gmail.com</cp:lastModifiedBy>
  <cp:revision>49</cp:revision>
  <dcterms:created xsi:type="dcterms:W3CDTF">2025-11-27T16:55:33Z</dcterms:created>
  <dcterms:modified xsi:type="dcterms:W3CDTF">2026-01-08T15:54:47Z</dcterms:modified>
</cp:coreProperties>
</file>